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5143500" cx="9144000"/>
  <p:notesSz cx="6858000" cy="9144000"/>
  <p:embeddedFontLst>
    <p:embeddedFont>
      <p:font typeface="Caveat"/>
      <p:regular r:id="rId37"/>
      <p:bold r:id="rId38"/>
    </p:embeddedFont>
    <p:embeddedFont>
      <p:font typeface="Nunito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AFB39F1-FF28-4B07-890F-D026C0E42573}">
  <a:tblStyle styleId="{EAFB39F1-FF28-4B07-890F-D026C0E425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EC99973A-CD35-4ED4-80E2-429F41B630FE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9525">
              <a:solidFill>
                <a:srgbClr val="F7964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F79646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F7964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F79646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cap="flat" cmpd="sng" w="9525">
              <a:solidFill>
                <a:srgbClr val="F7964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F79646"/>
              </a:solidFill>
              <a:prstDash val="solid"/>
              <a:round/>
              <a:headEnd len="sm" w="sm" type="none"/>
              <a:tailEnd len="sm" w="sm" type="none"/>
            </a:ln>
          </a:bottom>
        </a:tcBdr>
      </a:tcStyle>
    </a:band1H>
    <a:band2H>
      <a:tcTxStyle/>
    </a:band2H>
    <a:band1V>
      <a:tcTxStyle/>
      <a:tcStyle>
        <a:tcBdr>
          <a:left>
            <a:ln cap="flat" cmpd="sng" w="9525">
              <a:solidFill>
                <a:srgbClr val="F7964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F79646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1V>
    <a:band2V>
      <a:tcTxStyle/>
      <a:tcStyle>
        <a:tcBdr>
          <a:left>
            <a:ln cap="flat" cmpd="sng" w="9525">
              <a:solidFill>
                <a:srgbClr val="F7964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F79646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rgbClr val="F79646"/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F79646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unito-bold.fntdata"/><Relationship Id="rId20" Type="http://schemas.openxmlformats.org/officeDocument/2006/relationships/slide" Target="slides/slide14.xml"/><Relationship Id="rId42" Type="http://schemas.openxmlformats.org/officeDocument/2006/relationships/font" Target="fonts/Nunito-boldItalic.fntdata"/><Relationship Id="rId41" Type="http://schemas.openxmlformats.org/officeDocument/2006/relationships/font" Target="fonts/Nunito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Caveat-regular.fntdata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Nunito-regular.fntdata"/><Relationship Id="rId16" Type="http://schemas.openxmlformats.org/officeDocument/2006/relationships/slide" Target="slides/slide10.xml"/><Relationship Id="rId38" Type="http://schemas.openxmlformats.org/officeDocument/2006/relationships/font" Target="fonts/Caveat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4b1e6d603_0_5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e4b1e6d603_0_5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2b1873c4a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22b1873c4a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1d5a314f9d_0_2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21d5a314f9d_0_2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2b1673c5d6_2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22b1673c5d6_2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5577990e64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25577990e64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2b1673c5d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22b1673c5d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5577990e64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25577990e64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5577990e64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25577990e64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5577990e64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25577990e64_0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5577990e64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25577990e64_0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5577990e64_0_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25577990e64_0_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4b1e6d603_0_6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e4b1e6d603_0_6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5577990e64_0_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25577990e64_0_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5577990e64_0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25577990e64_0_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5577990e64_0_1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25577990e64_0_1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2b1673c5d6_2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22b1673c5d6_2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2b1673c5d6_2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22b1673c5d6_2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2b1673c5d6_2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22b1673c5d6_2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5577990e64_0_1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25577990e64_0_1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2b1873c4a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2b1873c4a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2b1873c4a0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22b1873c4a0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2b1873c4a0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22b1873c4a0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5577990e64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25577990e64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e4b1e6d603_0_8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ge4b1e6d603_0_8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42cbd587b6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142cbd587b6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1d5a314f9d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1d5a314f9d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2b1673c5d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2b1673c5d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1d5a314f9d_0_4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1d5a314f9d_0_4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09676ff80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209676ff80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09676ff806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209676ff806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" name="Google Shape;126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27" name="Google Shape;127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8" name="Google Shape;128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9" name="Google Shape;129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Text&#10;&#10;Description automatically generated with medium confidence" id="130" name="Google Shape;130;p13"/>
          <p:cNvPicPr preferRelativeResize="0"/>
          <p:nvPr/>
        </p:nvPicPr>
        <p:blipFill rotWithShape="1">
          <a:blip r:embed="rId2">
            <a:alphaModFix/>
          </a:blip>
          <a:srcRect b="94676" l="0" r="0" t="0"/>
          <a:stretch/>
        </p:blipFill>
        <p:spPr>
          <a:xfrm>
            <a:off x="-25004" y="0"/>
            <a:ext cx="9194006" cy="2738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 with medium confidence" id="131" name="Google Shape;131;p13"/>
          <p:cNvPicPr preferRelativeResize="0"/>
          <p:nvPr/>
        </p:nvPicPr>
        <p:blipFill rotWithShape="1">
          <a:blip r:embed="rId2">
            <a:alphaModFix/>
          </a:blip>
          <a:srcRect b="0" l="270" r="-269" t="94954"/>
          <a:stretch/>
        </p:blipFill>
        <p:spPr>
          <a:xfrm>
            <a:off x="-15736" y="4884008"/>
            <a:ext cx="9194006" cy="259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nmangels.com/events/" TargetMode="External"/><Relationship Id="rId4" Type="http://schemas.openxmlformats.org/officeDocument/2006/relationships/hyperlink" Target="https://nmangels.com/events/" TargetMode="External"/><Relationship Id="rId5" Type="http://schemas.openxmlformats.org/officeDocument/2006/relationships/hyperlink" Target="https://www.eventbrite.com/e/drop-in-mentoring-for-entrepreneurs-tickets-503431155137?aff=ebdsoporgprofile" TargetMode="External"/><Relationship Id="rId6" Type="http://schemas.openxmlformats.org/officeDocument/2006/relationships/hyperlink" Target="https://www.eventbrite.com/e/drop-in-mentoring-for-entrepreneurs-tickets-503431155137?aff=ebdsoporgprofile" TargetMode="External"/><Relationship Id="rId7" Type="http://schemas.openxmlformats.org/officeDocument/2006/relationships/hyperlink" Target="https://nmsbdc.ecenterdirect.com/events/13769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info@nmangels.com" TargetMode="External"/><Relationship Id="rId4" Type="http://schemas.openxmlformats.org/officeDocument/2006/relationships/hyperlink" Target="https://wefunder.com/home" TargetMode="External"/><Relationship Id="rId5" Type="http://schemas.openxmlformats.org/officeDocument/2006/relationships/image" Target="../media/image23.jpg"/><Relationship Id="rId6" Type="http://schemas.openxmlformats.org/officeDocument/2006/relationships/image" Target="../media/image3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Relationship Id="rId6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crowdfundingguides.com/" TargetMode="External"/><Relationship Id="rId4" Type="http://schemas.openxmlformats.org/officeDocument/2006/relationships/image" Target="../media/image2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babyquip.com/blog/seedinvest" TargetMode="External"/><Relationship Id="rId4" Type="http://schemas.openxmlformats.org/officeDocument/2006/relationships/image" Target="../media/image27.png"/><Relationship Id="rId5" Type="http://schemas.openxmlformats.org/officeDocument/2006/relationships/hyperlink" Target="https://www.facebook.com/watch/?v=225514926463754" TargetMode="External"/><Relationship Id="rId6" Type="http://schemas.openxmlformats.org/officeDocument/2006/relationships/image" Target="../media/image3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Relationship Id="rId4" Type="http://schemas.openxmlformats.org/officeDocument/2006/relationships/image" Target="../media/image3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hyperlink" Target="mailto:info@nmangels.com" TargetMode="External"/><Relationship Id="rId4" Type="http://schemas.openxmlformats.org/officeDocument/2006/relationships/hyperlink" Target="https://wefunder.com/home" TargetMode="External"/><Relationship Id="rId5" Type="http://schemas.openxmlformats.org/officeDocument/2006/relationships/image" Target="../media/image23.jpg"/><Relationship Id="rId6" Type="http://schemas.openxmlformats.org/officeDocument/2006/relationships/image" Target="../media/image3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jpg"/><Relationship Id="rId4" Type="http://schemas.openxmlformats.org/officeDocument/2006/relationships/hyperlink" Target="http://www.nmangels.com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8.jpg"/><Relationship Id="rId5" Type="http://schemas.openxmlformats.org/officeDocument/2006/relationships/image" Target="../media/image13.png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nmangels.com/about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7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"/>
          <p:cNvSpPr/>
          <p:nvPr/>
        </p:nvSpPr>
        <p:spPr>
          <a:xfrm>
            <a:off x="1143" y="0"/>
            <a:ext cx="91419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businesscard, screenshot, vector graphics&#10;&#10;Description automatically generated" id="137" name="Google Shape;137;p14"/>
          <p:cNvPicPr preferRelativeResize="0"/>
          <p:nvPr/>
        </p:nvPicPr>
        <p:blipFill rotWithShape="1">
          <a:blip r:embed="rId3">
            <a:alphaModFix/>
          </a:blip>
          <a:srcRect b="0" l="0" r="428" t="0"/>
          <a:stretch/>
        </p:blipFill>
        <p:spPr>
          <a:xfrm>
            <a:off x="-1664" y="-197000"/>
            <a:ext cx="914566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4"/>
          <p:cNvSpPr txBox="1"/>
          <p:nvPr/>
        </p:nvSpPr>
        <p:spPr>
          <a:xfrm>
            <a:off x="-2625" y="3645050"/>
            <a:ext cx="9145800" cy="12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/>
              <a:t>Crowdfunding for Beginners</a:t>
            </a:r>
            <a:endParaRPr b="1" sz="4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/>
              <a:t>June 28, 2023</a:t>
            </a:r>
            <a:endParaRPr b="1" sz="3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/>
          <p:nvPr/>
        </p:nvSpPr>
        <p:spPr>
          <a:xfrm>
            <a:off x="425700" y="154025"/>
            <a:ext cx="8292600" cy="102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3F2F"/>
              </a:buClr>
              <a:buSzPts val="3000"/>
              <a:buFont typeface="Arial"/>
              <a:buNone/>
            </a:pPr>
            <a:r>
              <a:rPr b="1" lang="en" sz="3600">
                <a:solidFill>
                  <a:srgbClr val="B43F2F"/>
                </a:solidFill>
              </a:rPr>
              <a:t>Become an Angel!</a:t>
            </a:r>
            <a:endParaRPr b="1" sz="3600">
              <a:solidFill>
                <a:srgbClr val="B43F2F"/>
              </a:solidFill>
            </a:endParaRPr>
          </a:p>
        </p:txBody>
      </p:sp>
      <p:sp>
        <p:nvSpPr>
          <p:cNvPr id="202" name="Google Shape;202;p23"/>
          <p:cNvSpPr txBox="1"/>
          <p:nvPr/>
        </p:nvSpPr>
        <p:spPr>
          <a:xfrm>
            <a:off x="776375" y="1403825"/>
            <a:ext cx="3000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B43F2F"/>
                </a:solidFill>
              </a:rPr>
              <a:t>Membership</a:t>
            </a:r>
            <a:endParaRPr/>
          </a:p>
        </p:txBody>
      </p:sp>
      <p:sp>
        <p:nvSpPr>
          <p:cNvPr id="203" name="Google Shape;203;p23"/>
          <p:cNvSpPr txBox="1"/>
          <p:nvPr/>
        </p:nvSpPr>
        <p:spPr>
          <a:xfrm>
            <a:off x="5168850" y="1403825"/>
            <a:ext cx="3000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B43F2F"/>
                </a:solidFill>
              </a:rPr>
              <a:t>Sponsorship</a:t>
            </a:r>
            <a:endParaRPr/>
          </a:p>
        </p:txBody>
      </p:sp>
      <p:sp>
        <p:nvSpPr>
          <p:cNvPr id="204" name="Google Shape;204;p23"/>
          <p:cNvSpPr txBox="1"/>
          <p:nvPr/>
        </p:nvSpPr>
        <p:spPr>
          <a:xfrm>
            <a:off x="203225" y="2004125"/>
            <a:ext cx="4146300" cy="23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02E"/>
              </a:buClr>
              <a:buSzPts val="1800"/>
              <a:buChar char="●"/>
            </a:pPr>
            <a:r>
              <a:rPr lang="en" sz="1800">
                <a:solidFill>
                  <a:srgbClr val="12302E"/>
                </a:solidFill>
              </a:rPr>
              <a:t>Entry to NM Angels events (in-person and online)</a:t>
            </a:r>
            <a:endParaRPr sz="1800">
              <a:solidFill>
                <a:srgbClr val="12302E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02E"/>
              </a:buClr>
              <a:buSzPts val="1800"/>
              <a:buChar char="●"/>
            </a:pPr>
            <a:r>
              <a:rPr lang="en" sz="1800">
                <a:solidFill>
                  <a:srgbClr val="12302E"/>
                </a:solidFill>
              </a:rPr>
              <a:t>Monthly NM meetings, Rockies Venture Club (RVC) access, annual conference </a:t>
            </a:r>
            <a:endParaRPr sz="1800">
              <a:solidFill>
                <a:srgbClr val="12302E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02E"/>
              </a:buClr>
              <a:buSzPts val="1800"/>
              <a:buChar char="●"/>
            </a:pPr>
            <a:r>
              <a:rPr lang="en" sz="1800">
                <a:solidFill>
                  <a:srgbClr val="12302E"/>
                </a:solidFill>
                <a:highlight>
                  <a:srgbClr val="FFFFFF"/>
                </a:highlight>
              </a:rPr>
              <a:t>Educational seminars</a:t>
            </a:r>
            <a:endParaRPr sz="1800">
              <a:solidFill>
                <a:srgbClr val="12302E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02E"/>
              </a:buClr>
              <a:buSzPts val="1800"/>
              <a:buChar char="●"/>
            </a:pPr>
            <a:r>
              <a:rPr lang="en" sz="1800">
                <a:solidFill>
                  <a:srgbClr val="12302E"/>
                </a:solidFill>
                <a:highlight>
                  <a:srgbClr val="FFFFFF"/>
                </a:highlight>
              </a:rPr>
              <a:t>Membership to national ACA</a:t>
            </a:r>
            <a:endParaRPr sz="1800">
              <a:solidFill>
                <a:srgbClr val="12302E"/>
              </a:solidFill>
              <a:highlight>
                <a:srgbClr val="FFFFFF"/>
              </a:highlight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4572000" y="2004125"/>
            <a:ext cx="4193700" cy="20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02E"/>
              </a:buClr>
              <a:buSzPts val="1800"/>
              <a:buChar char="●"/>
            </a:pPr>
            <a:r>
              <a:rPr lang="en" sz="1800">
                <a:solidFill>
                  <a:srgbClr val="12302E"/>
                </a:solidFill>
                <a:highlight>
                  <a:srgbClr val="FFFFFF"/>
                </a:highlight>
              </a:rPr>
              <a:t>Position your biz as a leading investment partner in NM</a:t>
            </a:r>
            <a:endParaRPr sz="1800">
              <a:solidFill>
                <a:srgbClr val="12302E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02E"/>
              </a:buClr>
              <a:buSzPts val="1800"/>
              <a:buChar char="●"/>
            </a:pPr>
            <a:r>
              <a:rPr lang="en" sz="1800">
                <a:solidFill>
                  <a:srgbClr val="12302E"/>
                </a:solidFill>
                <a:highlight>
                  <a:srgbClr val="FFFFFF"/>
                </a:highlight>
              </a:rPr>
              <a:t>Promotion on NM Angels’ website, at events</a:t>
            </a:r>
            <a:endParaRPr sz="1800">
              <a:solidFill>
                <a:srgbClr val="12302E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02E"/>
              </a:buClr>
              <a:buSzPts val="1800"/>
              <a:buChar char="●"/>
            </a:pPr>
            <a:r>
              <a:rPr lang="en" sz="1800">
                <a:solidFill>
                  <a:srgbClr val="12302E"/>
                </a:solidFill>
                <a:highlight>
                  <a:srgbClr val="FFFFFF"/>
                </a:highlight>
              </a:rPr>
              <a:t>Reach our community / Referrals</a:t>
            </a:r>
            <a:endParaRPr sz="1800">
              <a:solidFill>
                <a:srgbClr val="12302E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02E"/>
              </a:buClr>
              <a:buSzPts val="1800"/>
              <a:buChar char="●"/>
            </a:pPr>
            <a:r>
              <a:rPr lang="en" sz="1800">
                <a:solidFill>
                  <a:srgbClr val="12302E"/>
                </a:solidFill>
                <a:highlight>
                  <a:schemeClr val="dk1"/>
                </a:highlight>
              </a:rPr>
              <a:t>Early access to current deals </a:t>
            </a:r>
            <a:endParaRPr sz="1800">
              <a:solidFill>
                <a:srgbClr val="12302E"/>
              </a:solidFill>
              <a:highlight>
                <a:schemeClr val="dk1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/>
          <p:cNvSpPr txBox="1"/>
          <p:nvPr/>
        </p:nvSpPr>
        <p:spPr>
          <a:xfrm>
            <a:off x="1089900" y="145350"/>
            <a:ext cx="69642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3F2F"/>
              </a:buClr>
              <a:buSzPts val="3000"/>
              <a:buFont typeface="Arial"/>
              <a:buNone/>
            </a:pPr>
            <a:r>
              <a:rPr b="1" lang="en" sz="3600">
                <a:solidFill>
                  <a:srgbClr val="B43F2F"/>
                </a:solidFill>
              </a:rPr>
              <a:t>New Mexico Vintage Fund</a:t>
            </a:r>
            <a:endParaRPr b="1" sz="2600">
              <a:solidFill>
                <a:srgbClr val="B43F2F"/>
              </a:solidFill>
            </a:endParaRPr>
          </a:p>
        </p:txBody>
      </p:sp>
      <p:pic>
        <p:nvPicPr>
          <p:cNvPr id="211" name="Google Shape;2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351" y="1545863"/>
            <a:ext cx="1755575" cy="205177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4"/>
          <p:cNvSpPr txBox="1"/>
          <p:nvPr/>
        </p:nvSpPr>
        <p:spPr>
          <a:xfrm>
            <a:off x="2426400" y="1278750"/>
            <a:ext cx="64605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33333"/>
                </a:solidFill>
              </a:rPr>
              <a:t>New Mexico Vintage Fund (NMVF) invests in early-stage and high growth local companies, </a:t>
            </a:r>
            <a:endParaRPr b="1" sz="20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33333"/>
                </a:solidFill>
              </a:rPr>
              <a:t>New Mexican entrepreneurs, and entities whose products / services will benefit our people.</a:t>
            </a:r>
            <a:endParaRPr sz="1600">
              <a:solidFill>
                <a:srgbClr val="333333"/>
              </a:solidFill>
            </a:endParaRPr>
          </a:p>
        </p:txBody>
      </p:sp>
      <p:sp>
        <p:nvSpPr>
          <p:cNvPr id="213" name="Google Shape;213;p24"/>
          <p:cNvSpPr txBox="1"/>
          <p:nvPr/>
        </p:nvSpPr>
        <p:spPr>
          <a:xfrm>
            <a:off x="2426400" y="2808675"/>
            <a:ext cx="62583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333333"/>
                </a:solidFill>
              </a:rPr>
              <a:t>G</a:t>
            </a:r>
            <a:r>
              <a:rPr lang="en" sz="1900">
                <a:solidFill>
                  <a:srgbClr val="333333"/>
                </a:solidFill>
              </a:rPr>
              <a:t>eneralist fund offers broad-based diversification by industry sector, company age, investing vehicle </a:t>
            </a:r>
            <a:endParaRPr sz="19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333333"/>
                </a:solidFill>
              </a:rPr>
              <a:t>Brings together the New Mexico investing community - in funds formed each year, like a vine vintage</a:t>
            </a:r>
            <a:endParaRPr sz="19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/>
          <p:nvPr/>
        </p:nvSpPr>
        <p:spPr>
          <a:xfrm>
            <a:off x="1089900" y="145350"/>
            <a:ext cx="69642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3F2F"/>
              </a:buClr>
              <a:buSzPts val="3000"/>
              <a:buFont typeface="Arial"/>
              <a:buNone/>
            </a:pPr>
            <a:r>
              <a:rPr lang="en" sz="3600" u="sng">
                <a:solidFill>
                  <a:srgbClr val="B43F2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Next </a:t>
            </a:r>
            <a:r>
              <a:rPr lang="en" sz="3600" u="sng">
                <a:solidFill>
                  <a:srgbClr val="B43F2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Events</a:t>
            </a:r>
            <a:endParaRPr sz="2600">
              <a:solidFill>
                <a:srgbClr val="B43F2F"/>
              </a:solidFill>
            </a:endParaRPr>
          </a:p>
        </p:txBody>
      </p:sp>
      <p:graphicFrame>
        <p:nvGraphicFramePr>
          <p:cNvPr id="219" name="Google Shape;219;p25"/>
          <p:cNvGraphicFramePr/>
          <p:nvPr/>
        </p:nvGraphicFramePr>
        <p:xfrm>
          <a:off x="368825" y="112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{EAFB39F1-FF28-4B07-890F-D026C0E42573}</a:tableStyleId>
              </a:tblPr>
              <a:tblGrid>
                <a:gridCol w="4383800"/>
                <a:gridCol w="40225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/>
                        <a:t>New Mexico Angels Events</a:t>
                      </a:r>
                      <a:endParaRPr b="1"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/>
                        <a:t>Ecosystem</a:t>
                      </a:r>
                      <a:r>
                        <a:rPr b="1" lang="en" sz="2100"/>
                        <a:t> Events</a:t>
                      </a:r>
                      <a:endParaRPr b="1" sz="21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B43F2F"/>
                          </a:solidFill>
                        </a:rPr>
                        <a:t>Manufacturing Tour: Build with Robots</a:t>
                      </a:r>
                      <a:endParaRPr b="1" sz="1600">
                        <a:solidFill>
                          <a:srgbClr val="B43F2F"/>
                        </a:solidFill>
                      </a:endParaRPr>
                    </a:p>
                    <a:p>
                      <a:pPr indent="0" lvl="0" marL="5715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" sz="1600">
                          <a:solidFill>
                            <a:srgbClr val="595959"/>
                          </a:solidFill>
                        </a:rPr>
                        <a:t>Thursday July 13th, </a:t>
                      </a:r>
                      <a:r>
                        <a:rPr b="1" lang="en" sz="1600">
                          <a:solidFill>
                            <a:srgbClr val="595959"/>
                          </a:solidFill>
                        </a:rPr>
                        <a:t>5:00PM - 7:00PM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B43F2F"/>
                          </a:solidFill>
                        </a:rPr>
                        <a:t>AllerPops Albuquerque Opening</a:t>
                      </a:r>
                      <a:endParaRPr b="1" sz="1800">
                        <a:solidFill>
                          <a:srgbClr val="B43F2F"/>
                        </a:solidFill>
                      </a:endParaRPr>
                    </a:p>
                    <a:p>
                      <a:pPr indent="0" lvl="0" marL="5715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" sz="1600">
                          <a:solidFill>
                            <a:srgbClr val="595959"/>
                          </a:solidFill>
                        </a:rPr>
                        <a:t>Wednesday July 12th, </a:t>
                      </a:r>
                      <a:r>
                        <a:rPr b="1" lang="en" sz="1600">
                          <a:solidFill>
                            <a:srgbClr val="595959"/>
                          </a:solidFill>
                        </a:rPr>
                        <a:t>5PM - 8PM 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B43F2F"/>
                          </a:solidFill>
                        </a:rPr>
                        <a:t>New Mexico Angels Quarterly Event | Santa Fe</a:t>
                      </a:r>
                      <a:endParaRPr b="1" sz="1800">
                        <a:solidFill>
                          <a:srgbClr val="B43F2F"/>
                        </a:solidFill>
                      </a:endParaRPr>
                    </a:p>
                    <a:p>
                      <a:pPr indent="0" lvl="0" marL="5715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" sz="1600">
                          <a:solidFill>
                            <a:srgbClr val="595959"/>
                          </a:solidFill>
                        </a:rPr>
                        <a:t>Thursday July 20th, </a:t>
                      </a:r>
                      <a:r>
                        <a:rPr b="1" lang="en" sz="1600">
                          <a:solidFill>
                            <a:srgbClr val="595959"/>
                          </a:solidFill>
                        </a:rPr>
                        <a:t>5:30PM - 7:30PM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B43F2F"/>
                          </a:solidFill>
                        </a:rPr>
                        <a:t>LANL Lab Showcase &amp; Demo</a:t>
                      </a:r>
                      <a:endParaRPr b="1" sz="1800">
                        <a:solidFill>
                          <a:srgbClr val="B43F2F"/>
                        </a:solidFill>
                      </a:endParaRPr>
                    </a:p>
                    <a:p>
                      <a:pPr indent="0" lvl="0" marL="571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595959"/>
                          </a:solidFill>
                        </a:rPr>
                        <a:t>Monday July 17th, </a:t>
                      </a:r>
                      <a:r>
                        <a:rPr b="1" lang="en" sz="1600">
                          <a:solidFill>
                            <a:srgbClr val="595959"/>
                          </a:solidFill>
                        </a:rPr>
                        <a:t>8:30AM - 6PM </a:t>
                      </a:r>
                      <a:endParaRPr sz="115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B43F2F"/>
                          </a:solidFill>
                          <a:uFill>
                            <a:noFill/>
                          </a:u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Drop-In Mentoring For </a:t>
                      </a:r>
                      <a:r>
                        <a:rPr b="1" lang="en" sz="1800">
                          <a:solidFill>
                            <a:srgbClr val="B43F2F"/>
                          </a:solidFill>
                          <a:uFill>
                            <a:noFill/>
                          </a:u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Entrepreneurs</a:t>
                      </a:r>
                      <a:endParaRPr b="1" sz="1800">
                        <a:solidFill>
                          <a:srgbClr val="B43F2F"/>
                        </a:solidFill>
                      </a:endParaRPr>
                    </a:p>
                    <a:p>
                      <a:pPr indent="0" lvl="0" marL="5715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" sz="1600">
                          <a:solidFill>
                            <a:srgbClr val="595959"/>
                          </a:solidFill>
                        </a:rPr>
                        <a:t>Friday July 21st, </a:t>
                      </a:r>
                      <a:r>
                        <a:rPr b="1" lang="en" sz="1600">
                          <a:solidFill>
                            <a:srgbClr val="595959"/>
                          </a:solidFill>
                        </a:rPr>
                        <a:t>1:00PM - 3:00PM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B43F2F"/>
                          </a:solidFill>
                          <a:uFill>
                            <a:noFill/>
                          </a:u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Santa Fe Business Resource Fair</a:t>
                      </a:r>
                      <a:endParaRPr b="1" sz="1800">
                        <a:solidFill>
                          <a:srgbClr val="B43F2F"/>
                        </a:solidFill>
                      </a:endParaRPr>
                    </a:p>
                    <a:p>
                      <a:pPr indent="0" lvl="0" marL="5715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" sz="1600">
                          <a:solidFill>
                            <a:srgbClr val="595959"/>
                          </a:solidFill>
                        </a:rPr>
                        <a:t>Friday June 30th, </a:t>
                      </a:r>
                      <a:r>
                        <a:rPr b="1" lang="en" sz="1600">
                          <a:solidFill>
                            <a:srgbClr val="595959"/>
                          </a:solidFill>
                        </a:rPr>
                        <a:t>9:00AM - 12:00PM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6"/>
          <p:cNvSpPr txBox="1"/>
          <p:nvPr/>
        </p:nvSpPr>
        <p:spPr>
          <a:xfrm>
            <a:off x="76" y="393650"/>
            <a:ext cx="914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B43F2F"/>
                </a:solidFill>
              </a:rPr>
              <a:t>NM Angels &amp; </a:t>
            </a:r>
            <a:r>
              <a:rPr b="1" lang="en" sz="3600">
                <a:solidFill>
                  <a:srgbClr val="B43F2F"/>
                </a:solidFill>
              </a:rPr>
              <a:t>Crowdfunding</a:t>
            </a:r>
            <a:endParaRPr b="1">
              <a:solidFill>
                <a:srgbClr val="B43F2F"/>
              </a:solidFill>
            </a:endParaRPr>
          </a:p>
        </p:txBody>
      </p:sp>
      <p:sp>
        <p:nvSpPr>
          <p:cNvPr id="225" name="Google Shape;225;p26"/>
          <p:cNvSpPr/>
          <p:nvPr/>
        </p:nvSpPr>
        <p:spPr>
          <a:xfrm>
            <a:off x="802300" y="1414000"/>
            <a:ext cx="4080300" cy="25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Collaborations with each of</a:t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latin typeface="Avenir"/>
                <a:ea typeface="Avenir"/>
                <a:cs typeface="Avenir"/>
                <a:sym typeface="Avenir"/>
              </a:rPr>
              <a:t>WeFunder</a:t>
            </a: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 &amp; </a:t>
            </a:r>
            <a:r>
              <a:rPr b="1" i="1" lang="en" sz="2000">
                <a:latin typeface="Avenir"/>
                <a:ea typeface="Avenir"/>
                <a:cs typeface="Avenir"/>
                <a:sym typeface="Avenir"/>
              </a:rPr>
              <a:t>StartEngine</a:t>
            </a:r>
            <a:endParaRPr b="1" i="1" sz="20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Enables us to tap into a vast network of experienced investors and entrepreneurs who are passionate about supporting innovative businesses</a:t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latin typeface="Avenir"/>
                <a:ea typeface="Avenir"/>
                <a:cs typeface="Avenir"/>
                <a:sym typeface="Avenir"/>
              </a:rPr>
              <a:t>Contact </a:t>
            </a:r>
            <a:r>
              <a:rPr b="1" i="1" lang="en" sz="20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3"/>
              </a:rPr>
              <a:t>info@nmangels.com</a:t>
            </a:r>
            <a:r>
              <a:rPr b="1" i="1" lang="en" sz="2000">
                <a:latin typeface="Avenir"/>
                <a:ea typeface="Avenir"/>
                <a:cs typeface="Avenir"/>
                <a:sym typeface="Avenir"/>
              </a:rPr>
              <a:t> for Crowdfunding Referral Code</a:t>
            </a:r>
            <a:endParaRPr b="1" i="1" sz="20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26" name="Google Shape;226;p2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4475" y="1413999"/>
            <a:ext cx="2640750" cy="13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6"/>
          <p:cNvPicPr preferRelativeResize="0"/>
          <p:nvPr/>
        </p:nvPicPr>
        <p:blipFill rotWithShape="1">
          <a:blip r:embed="rId6">
            <a:alphaModFix/>
          </a:blip>
          <a:srcRect b="10598" l="5526" r="0" t="10598"/>
          <a:stretch/>
        </p:blipFill>
        <p:spPr>
          <a:xfrm>
            <a:off x="5144475" y="2925049"/>
            <a:ext cx="2640751" cy="165200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6"/>
          <p:cNvSpPr txBox="1"/>
          <p:nvPr/>
        </p:nvSpPr>
        <p:spPr>
          <a:xfrm>
            <a:off x="7832125" y="4443700"/>
            <a:ext cx="131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Learn more here</a:t>
            </a:r>
            <a:endParaRPr b="1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29" name="Google Shape;229;p26"/>
          <p:cNvSpPr/>
          <p:nvPr/>
        </p:nvSpPr>
        <p:spPr>
          <a:xfrm flipH="1" rot="10800000">
            <a:off x="7832127" y="3996709"/>
            <a:ext cx="227400" cy="4470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 txBox="1"/>
          <p:nvPr/>
        </p:nvSpPr>
        <p:spPr>
          <a:xfrm>
            <a:off x="1403486" y="393642"/>
            <a:ext cx="5847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B43F2F"/>
                </a:solidFill>
              </a:rPr>
              <a:t>Crowdfunding Defined</a:t>
            </a:r>
            <a:endParaRPr b="1" sz="3600">
              <a:solidFill>
                <a:srgbClr val="B43F2F"/>
              </a:solidFill>
            </a:endParaRPr>
          </a:p>
        </p:txBody>
      </p:sp>
      <p:sp>
        <p:nvSpPr>
          <p:cNvPr id="235" name="Google Shape;235;p27"/>
          <p:cNvSpPr/>
          <p:nvPr/>
        </p:nvSpPr>
        <p:spPr>
          <a:xfrm>
            <a:off x="907396" y="2004139"/>
            <a:ext cx="3194700" cy="16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Raising money for a project from a large number of people in small amounts, typically online</a:t>
            </a:r>
            <a:endParaRPr/>
          </a:p>
        </p:txBody>
      </p:sp>
      <p:pic>
        <p:nvPicPr>
          <p:cNvPr descr="Crowdfunding.jpg" id="236" name="Google Shape;23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0856" y="1659092"/>
            <a:ext cx="3699601" cy="30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"/>
          <p:cNvSpPr txBox="1"/>
          <p:nvPr/>
        </p:nvSpPr>
        <p:spPr>
          <a:xfrm>
            <a:off x="457200" y="-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B43F2F"/>
                </a:solidFill>
              </a:rPr>
              <a:t>Traditional Forms of Capital</a:t>
            </a:r>
            <a:endParaRPr b="1" sz="3600">
              <a:solidFill>
                <a:srgbClr val="B43F2F"/>
              </a:solidFill>
            </a:endParaRPr>
          </a:p>
        </p:txBody>
      </p:sp>
      <p:pic>
        <p:nvPicPr>
          <p:cNvPr descr="Provider Map.jpg" id="242" name="Google Shape;24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5174" y="944625"/>
            <a:ext cx="5373651" cy="37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9"/>
          <p:cNvSpPr txBox="1"/>
          <p:nvPr/>
        </p:nvSpPr>
        <p:spPr>
          <a:xfrm>
            <a:off x="807388" y="159000"/>
            <a:ext cx="72642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B43F2F"/>
                </a:solidFill>
              </a:rPr>
              <a:t>Crowdfunding Focus</a:t>
            </a:r>
            <a:endParaRPr b="1" sz="3600">
              <a:solidFill>
                <a:srgbClr val="B43F2F"/>
              </a:solidFill>
            </a:endParaRPr>
          </a:p>
        </p:txBody>
      </p:sp>
      <p:sp>
        <p:nvSpPr>
          <p:cNvPr id="248" name="Google Shape;248;p29"/>
          <p:cNvSpPr/>
          <p:nvPr/>
        </p:nvSpPr>
        <p:spPr>
          <a:xfrm>
            <a:off x="1069879" y="1353412"/>
            <a:ext cx="1738500" cy="6906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Who for?</a:t>
            </a:r>
            <a:endParaRPr/>
          </a:p>
        </p:txBody>
      </p:sp>
      <p:sp>
        <p:nvSpPr>
          <p:cNvPr id="249" name="Google Shape;249;p29"/>
          <p:cNvSpPr/>
          <p:nvPr/>
        </p:nvSpPr>
        <p:spPr>
          <a:xfrm>
            <a:off x="1068540" y="3437399"/>
            <a:ext cx="1740000" cy="7599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Why do it?</a:t>
            </a:r>
            <a:endParaRPr/>
          </a:p>
        </p:txBody>
      </p:sp>
      <p:sp>
        <p:nvSpPr>
          <p:cNvPr id="250" name="Google Shape;250;p29"/>
          <p:cNvSpPr txBox="1"/>
          <p:nvPr/>
        </p:nvSpPr>
        <p:spPr>
          <a:xfrm>
            <a:off x="3060289" y="1223897"/>
            <a:ext cx="5025600" cy="20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b="1"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Small biz </a:t>
            </a: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seeking small amounts of capital, lacking easy access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b="1"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Early stage organizations &amp; individuals </a:t>
            </a: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with specific project or product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Opportunity to conduct product </a:t>
            </a:r>
            <a:r>
              <a:rPr b="1"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pre-sales </a:t>
            </a: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to finance manufacturing/creation</a:t>
            </a:r>
            <a:endParaRPr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http://www.dimsumensemble.com/wp-content/uploads/2013/02/crowdfunding.jpg" id="251" name="Google Shape;25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4289" y="3000493"/>
            <a:ext cx="2162323" cy="1450216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9"/>
          <p:cNvSpPr txBox="1"/>
          <p:nvPr/>
        </p:nvSpPr>
        <p:spPr>
          <a:xfrm>
            <a:off x="3060300" y="3437400"/>
            <a:ext cx="3841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Capital Raising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Media Exposure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Partnership Recruitment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Mindshare, Thought Leadership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0"/>
          <p:cNvSpPr txBox="1"/>
          <p:nvPr/>
        </p:nvSpPr>
        <p:spPr>
          <a:xfrm>
            <a:off x="613350" y="396375"/>
            <a:ext cx="7917300" cy="6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B43F2F"/>
                </a:solidFill>
              </a:rPr>
              <a:t>Benefits of Crowdfunding</a:t>
            </a:r>
            <a:endParaRPr b="1" sz="3600">
              <a:solidFill>
                <a:srgbClr val="B43F2F"/>
              </a:solidFill>
            </a:endParaRPr>
          </a:p>
        </p:txBody>
      </p:sp>
      <p:sp>
        <p:nvSpPr>
          <p:cNvPr id="258" name="Google Shape;258;p30"/>
          <p:cNvSpPr txBox="1"/>
          <p:nvPr/>
        </p:nvSpPr>
        <p:spPr>
          <a:xfrm>
            <a:off x="1778402" y="1256591"/>
            <a:ext cx="55872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Expands capital raising universe</a:t>
            </a:r>
            <a:endParaRPr/>
          </a:p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PR / exposure</a:t>
            </a:r>
            <a:endParaRPr/>
          </a:p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Engage new partnerships / opportunities</a:t>
            </a:r>
            <a:endParaRPr/>
          </a:p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Opportunity to pre-sell, test the market</a:t>
            </a:r>
            <a:endParaRPr/>
          </a:p>
        </p:txBody>
      </p:sp>
      <p:pic>
        <p:nvPicPr>
          <p:cNvPr id="259" name="Google Shape;259;p30"/>
          <p:cNvPicPr preferRelativeResize="0"/>
          <p:nvPr/>
        </p:nvPicPr>
        <p:blipFill rotWithShape="1">
          <a:blip r:embed="rId3">
            <a:alphaModFix/>
          </a:blip>
          <a:srcRect b="13733" l="0" r="0" t="0"/>
          <a:stretch/>
        </p:blipFill>
        <p:spPr>
          <a:xfrm>
            <a:off x="2667555" y="2992865"/>
            <a:ext cx="3808888" cy="1798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1"/>
          <p:cNvSpPr txBox="1"/>
          <p:nvPr/>
        </p:nvSpPr>
        <p:spPr>
          <a:xfrm>
            <a:off x="613800" y="457172"/>
            <a:ext cx="7916400" cy="8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B43F2F"/>
                </a:solidFill>
              </a:rPr>
              <a:t>Crowdfunding Leverages </a:t>
            </a:r>
            <a:br>
              <a:rPr b="1" lang="en" sz="3600">
                <a:solidFill>
                  <a:srgbClr val="B43F2F"/>
                </a:solidFill>
              </a:rPr>
            </a:br>
            <a:r>
              <a:rPr b="1" lang="en" sz="3600">
                <a:solidFill>
                  <a:srgbClr val="B43F2F"/>
                </a:solidFill>
              </a:rPr>
              <a:t>the Power of Social Networks</a:t>
            </a:r>
            <a:endParaRPr b="1" sz="4400">
              <a:solidFill>
                <a:srgbClr val="B43F2F"/>
              </a:solidFill>
            </a:endParaRPr>
          </a:p>
        </p:txBody>
      </p:sp>
      <p:sp>
        <p:nvSpPr>
          <p:cNvPr id="265" name="Google Shape;265;p31"/>
          <p:cNvSpPr/>
          <p:nvPr/>
        </p:nvSpPr>
        <p:spPr>
          <a:xfrm rot="-1970720">
            <a:off x="5330248" y="2406025"/>
            <a:ext cx="1331924" cy="467963"/>
          </a:xfrm>
          <a:prstGeom prst="rightArrow">
            <a:avLst>
              <a:gd fmla="val 50000" name="adj1"/>
              <a:gd fmla="val 50005" name="adj2"/>
            </a:avLst>
          </a:prstGeom>
          <a:solidFill>
            <a:srgbClr val="558ED5"/>
          </a:solidFill>
          <a:ln cap="flat" cmpd="sng" w="9525">
            <a:solidFill>
              <a:srgbClr val="4A7EB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1"/>
          <p:cNvSpPr/>
          <p:nvPr/>
        </p:nvSpPr>
        <p:spPr>
          <a:xfrm>
            <a:off x="5570634" y="3037862"/>
            <a:ext cx="1297500" cy="436200"/>
          </a:xfrm>
          <a:prstGeom prst="rightArrow">
            <a:avLst>
              <a:gd fmla="val 50000" name="adj1"/>
              <a:gd fmla="val 49995" name="adj2"/>
            </a:avLst>
          </a:prstGeom>
          <a:solidFill>
            <a:srgbClr val="558ED5"/>
          </a:solidFill>
          <a:ln cap="flat" cmpd="sng" w="9525">
            <a:solidFill>
              <a:srgbClr val="4A7EB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31"/>
          <p:cNvSpPr/>
          <p:nvPr/>
        </p:nvSpPr>
        <p:spPr>
          <a:xfrm rot="1719808">
            <a:off x="5406780" y="3606898"/>
            <a:ext cx="1242119" cy="460635"/>
          </a:xfrm>
          <a:prstGeom prst="rightArrow">
            <a:avLst>
              <a:gd fmla="val 50000" name="adj1"/>
              <a:gd fmla="val 49995" name="adj2"/>
            </a:avLst>
          </a:prstGeom>
          <a:solidFill>
            <a:srgbClr val="558ED5"/>
          </a:solidFill>
          <a:ln cap="flat" cmpd="sng" w="9525">
            <a:solidFill>
              <a:srgbClr val="4A7EB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18497" y="1824389"/>
            <a:ext cx="1636088" cy="7065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4.bp.blogspot.com/-_QeSTTXHxKM/VBzw6ZZjVGI/AAAAAAAAATI/DWrkXJhgFA8/s1600/Twitter_logo-4.png" id="269" name="Google Shape;269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71694" y="2745925"/>
            <a:ext cx="720991" cy="610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68120" y="3515114"/>
            <a:ext cx="1433218" cy="12118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ow-wolf-kickstarter.jpg" id="271" name="Google Shape;271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03031" y="1709862"/>
            <a:ext cx="3709379" cy="3017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2"/>
          <p:cNvSpPr txBox="1"/>
          <p:nvPr/>
        </p:nvSpPr>
        <p:spPr>
          <a:xfrm>
            <a:off x="266700" y="-456619"/>
            <a:ext cx="8610600" cy="21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B43F2F"/>
                </a:solidFill>
              </a:rPr>
              <a:t>Crowdfunding Types</a:t>
            </a:r>
            <a:endParaRPr b="1" sz="3600">
              <a:solidFill>
                <a:srgbClr val="B43F2F"/>
              </a:solidFill>
            </a:endParaRPr>
          </a:p>
        </p:txBody>
      </p:sp>
      <p:sp>
        <p:nvSpPr>
          <p:cNvPr id="277" name="Google Shape;277;p32"/>
          <p:cNvSpPr txBox="1"/>
          <p:nvPr/>
        </p:nvSpPr>
        <p:spPr>
          <a:xfrm>
            <a:off x="849002" y="1138002"/>
            <a:ext cx="3723000" cy="41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Donations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Equity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Peer to Peer Lending 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Crowdsourcing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ules.jpg" id="278" name="Google Shape;27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6389" y="1138004"/>
            <a:ext cx="3574251" cy="2957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/>
          <p:nvPr/>
        </p:nvSpPr>
        <p:spPr>
          <a:xfrm>
            <a:off x="1898630" y="281005"/>
            <a:ext cx="4910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600" u="none" cap="none" strike="noStrike">
                <a:solidFill>
                  <a:srgbClr val="B43F2F"/>
                </a:solidFill>
              </a:rPr>
              <a:t>   Topics Overview</a:t>
            </a:r>
            <a:endParaRPr b="1" i="0" sz="3600" u="none" cap="none" strike="noStrike">
              <a:solidFill>
                <a:srgbClr val="B43F2F"/>
              </a:solidFill>
            </a:endParaRPr>
          </a:p>
        </p:txBody>
      </p:sp>
      <p:sp>
        <p:nvSpPr>
          <p:cNvPr id="144" name="Google Shape;144;p15"/>
          <p:cNvSpPr/>
          <p:nvPr/>
        </p:nvSpPr>
        <p:spPr>
          <a:xfrm>
            <a:off x="1949850" y="1064120"/>
            <a:ext cx="5244300" cy="23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b="1" i="0" lang="en" sz="2400" u="none" cap="none" strike="noStrike">
                <a:solidFill>
                  <a:srgbClr val="000000"/>
                </a:solidFill>
              </a:rPr>
              <a:t> </a:t>
            </a:r>
            <a:r>
              <a:rPr i="0" lang="en" sz="2400" u="none" cap="none" strike="noStrike">
                <a:solidFill>
                  <a:srgbClr val="000000"/>
                </a:solidFill>
              </a:rPr>
              <a:t>Introduction to Crowdfunding</a:t>
            </a:r>
            <a:endParaRPr/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i="0" lang="en" sz="2400" u="none" cap="none" strike="noStrike">
                <a:solidFill>
                  <a:srgbClr val="000000"/>
                </a:solidFill>
              </a:rPr>
              <a:t> Crowdfunding Types</a:t>
            </a:r>
            <a:endParaRPr/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i="0" lang="en" sz="2400" u="none" cap="none" strike="noStrike">
                <a:solidFill>
                  <a:srgbClr val="000000"/>
                </a:solidFill>
              </a:rPr>
              <a:t> Donation Crowdfunding in Detail</a:t>
            </a:r>
            <a:endParaRPr/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i="0" lang="en" sz="2400" u="none" cap="none" strike="noStrike">
                <a:solidFill>
                  <a:srgbClr val="000000"/>
                </a:solidFill>
              </a:rPr>
              <a:t> Activity for Success</a:t>
            </a:r>
            <a:endParaRPr/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i="0" lang="en" sz="2400" u="none" cap="none" strike="noStrike">
                <a:solidFill>
                  <a:srgbClr val="000000"/>
                </a:solidFill>
              </a:rPr>
              <a:t> JOBS Act, Title III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3"/>
          <p:cNvSpPr txBox="1"/>
          <p:nvPr/>
        </p:nvSpPr>
        <p:spPr>
          <a:xfrm>
            <a:off x="3287398" y="1363449"/>
            <a:ext cx="5856600" cy="52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Read: The Crowdfunding Bible     	</a:t>
            </a:r>
            <a:r>
              <a:rPr lang="en" sz="2000" u="sng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www.crowdfundingguides.com</a:t>
            </a:r>
            <a:endParaRPr sz="2000">
              <a:solidFill>
                <a:srgbClr val="FF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5720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66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5720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6600"/>
                </a:solidFill>
                <a:latin typeface="Avenir"/>
                <a:ea typeface="Avenir"/>
                <a:cs typeface="Avenir"/>
                <a:sym typeface="Avenir"/>
              </a:rPr>
              <a:t>Honest Answers:</a:t>
            </a:r>
            <a:endParaRPr b="1"/>
          </a:p>
          <a:p>
            <a:pPr indent="-45720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How good is your idea? What value does it offer? How is it different?</a:t>
            </a:r>
            <a:endParaRPr/>
          </a:p>
          <a:p>
            <a:pPr indent="-45720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Have you done the calculations so you know how much money you need – really?</a:t>
            </a:r>
            <a:endParaRPr/>
          </a:p>
        </p:txBody>
      </p:sp>
      <p:pic>
        <p:nvPicPr>
          <p:cNvPr descr="Crowdfunding-Bible-cover.jpg" id="284" name="Google Shape;284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1011" y="1214750"/>
            <a:ext cx="2366514" cy="354777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3"/>
          <p:cNvSpPr txBox="1"/>
          <p:nvPr/>
        </p:nvSpPr>
        <p:spPr>
          <a:xfrm>
            <a:off x="266700" y="395456"/>
            <a:ext cx="86106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B43F2F"/>
                </a:solidFill>
              </a:rPr>
              <a:t>Activity for Success</a:t>
            </a:r>
            <a:br>
              <a:rPr b="1" lang="en" sz="4000">
                <a:latin typeface="Calibri"/>
                <a:ea typeface="Calibri"/>
                <a:cs typeface="Calibri"/>
                <a:sym typeface="Calibri"/>
              </a:rPr>
            </a:br>
            <a:endParaRPr b="1" sz="4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4"/>
          <p:cNvSpPr txBox="1"/>
          <p:nvPr/>
        </p:nvSpPr>
        <p:spPr>
          <a:xfrm>
            <a:off x="219150" y="338842"/>
            <a:ext cx="86106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B43F2F"/>
                </a:solidFill>
              </a:rPr>
              <a:t>Activity</a:t>
            </a:r>
            <a:br>
              <a:rPr b="1" lang="en" sz="4000">
                <a:solidFill>
                  <a:srgbClr val="B43F2F"/>
                </a:solidFill>
              </a:rPr>
            </a:br>
            <a:endParaRPr b="1" sz="4000">
              <a:solidFill>
                <a:srgbClr val="B43F2F"/>
              </a:solidFill>
            </a:endParaRPr>
          </a:p>
        </p:txBody>
      </p:sp>
      <p:sp>
        <p:nvSpPr>
          <p:cNvPr id="291" name="Google Shape;291;p34"/>
          <p:cNvSpPr txBox="1"/>
          <p:nvPr/>
        </p:nvSpPr>
        <p:spPr>
          <a:xfrm>
            <a:off x="3810288" y="1141799"/>
            <a:ext cx="5333700" cy="28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Avenir"/>
                <a:ea typeface="Avenir"/>
                <a:cs typeface="Avenir"/>
                <a:sym typeface="Avenir"/>
              </a:rPr>
              <a:t>Dig deeper -  Reach further</a:t>
            </a:r>
            <a:endParaRPr/>
          </a:p>
          <a:p>
            <a:pPr indent="-457200" lvl="0" marL="457200" marR="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What is the hook for your story?</a:t>
            </a:r>
            <a:endParaRPr/>
          </a:p>
          <a:p>
            <a:pPr indent="-457200" lvl="0" marL="457200" marR="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Who is your ‘target market’ (your peeps)</a:t>
            </a:r>
            <a:endParaRPr/>
          </a:p>
          <a:p>
            <a:pPr indent="-457200" lvl="0" marL="457200" marR="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Leverage your Network? What social media sites? </a:t>
            </a:r>
            <a:endParaRPr/>
          </a:p>
        </p:txBody>
      </p:sp>
      <p:pic>
        <p:nvPicPr>
          <p:cNvPr descr="social-media.jpg" id="292" name="Google Shape;29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724" y="1065224"/>
            <a:ext cx="3186396" cy="3186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5"/>
          <p:cNvSpPr txBox="1"/>
          <p:nvPr/>
        </p:nvSpPr>
        <p:spPr>
          <a:xfrm>
            <a:off x="266700" y="63640"/>
            <a:ext cx="86106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B43F2F"/>
                </a:solidFill>
              </a:rPr>
              <a:t>Meow Wolf Case Study </a:t>
            </a:r>
            <a:endParaRPr b="1" sz="3600">
              <a:solidFill>
                <a:srgbClr val="B43F2F"/>
              </a:solidFill>
            </a:endParaRPr>
          </a:p>
        </p:txBody>
      </p:sp>
      <p:pic>
        <p:nvPicPr>
          <p:cNvPr id="298" name="Google Shape;298;p35"/>
          <p:cNvPicPr preferRelativeResize="0"/>
          <p:nvPr/>
        </p:nvPicPr>
        <p:blipFill rotWithShape="1">
          <a:blip r:embed="rId3">
            <a:alphaModFix/>
          </a:blip>
          <a:srcRect b="6742" l="41133" r="4218" t="0"/>
          <a:stretch/>
        </p:blipFill>
        <p:spPr>
          <a:xfrm>
            <a:off x="2537350" y="933600"/>
            <a:ext cx="4069299" cy="3899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6"/>
          <p:cNvSpPr txBox="1"/>
          <p:nvPr/>
        </p:nvSpPr>
        <p:spPr>
          <a:xfrm>
            <a:off x="219075" y="74690"/>
            <a:ext cx="86106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B43F2F"/>
                </a:solidFill>
              </a:rPr>
              <a:t>Electric Playhouse</a:t>
            </a:r>
            <a:r>
              <a:rPr b="1" lang="en" sz="3600">
                <a:solidFill>
                  <a:srgbClr val="B43F2F"/>
                </a:solidFill>
              </a:rPr>
              <a:t> Case Study </a:t>
            </a:r>
            <a:endParaRPr b="1" sz="3600">
              <a:solidFill>
                <a:srgbClr val="B43F2F"/>
              </a:solidFill>
            </a:endParaRPr>
          </a:p>
        </p:txBody>
      </p:sp>
      <p:pic>
        <p:nvPicPr>
          <p:cNvPr id="304" name="Google Shape;30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4275" y="946865"/>
            <a:ext cx="4840207" cy="3701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57265"/>
            <a:ext cx="5215750" cy="370133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7"/>
          <p:cNvSpPr txBox="1"/>
          <p:nvPr/>
        </p:nvSpPr>
        <p:spPr>
          <a:xfrm>
            <a:off x="208000" y="52565"/>
            <a:ext cx="86106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B43F2F"/>
                </a:solidFill>
              </a:rPr>
              <a:t>BabyQuip</a:t>
            </a:r>
            <a:r>
              <a:rPr b="1" lang="en" sz="3600">
                <a:solidFill>
                  <a:srgbClr val="B43F2F"/>
                </a:solidFill>
              </a:rPr>
              <a:t> Case Study </a:t>
            </a:r>
            <a:endParaRPr b="1" sz="3600">
              <a:solidFill>
                <a:srgbClr val="B43F2F"/>
              </a:solidFill>
            </a:endParaRPr>
          </a:p>
        </p:txBody>
      </p:sp>
      <p:pic>
        <p:nvPicPr>
          <p:cNvPr id="311" name="Google Shape;311;p37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1986652"/>
            <a:ext cx="4257400" cy="281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8"/>
          <p:cNvSpPr txBox="1"/>
          <p:nvPr/>
        </p:nvSpPr>
        <p:spPr>
          <a:xfrm>
            <a:off x="266700" y="-10"/>
            <a:ext cx="86106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B43F2F"/>
                </a:solidFill>
              </a:rPr>
              <a:t>Successful Crowdfunding: 7 Steps</a:t>
            </a:r>
            <a:endParaRPr b="1" sz="3600">
              <a:solidFill>
                <a:srgbClr val="B43F2F"/>
              </a:solidFill>
            </a:endParaRPr>
          </a:p>
        </p:txBody>
      </p:sp>
      <p:sp>
        <p:nvSpPr>
          <p:cNvPr id="317" name="Google Shape;317;p38"/>
          <p:cNvSpPr/>
          <p:nvPr/>
        </p:nvSpPr>
        <p:spPr>
          <a:xfrm>
            <a:off x="478200" y="1004650"/>
            <a:ext cx="5983800" cy="40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4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Cost it out</a:t>
            </a:r>
            <a:endParaRPr sz="1200"/>
          </a:p>
          <a:p>
            <a:pPr indent="-444500" lvl="0" marL="457200" marR="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Do your research:  what differentiates successful &amp; NOT?</a:t>
            </a:r>
            <a:endParaRPr sz="1200"/>
          </a:p>
          <a:p>
            <a:pPr indent="-444500" lvl="0" marL="457200" marR="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Marketing:  get your campaign covered!</a:t>
            </a:r>
            <a:endParaRPr sz="1200"/>
          </a:p>
          <a:p>
            <a:pPr indent="-444500" lvl="0" marL="457200" marR="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Set fundraising goal</a:t>
            </a:r>
            <a:endParaRPr sz="1200"/>
          </a:p>
          <a:p>
            <a:pPr indent="-444500" lvl="0" marL="457200" marR="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Figure out prizes &amp; levels</a:t>
            </a:r>
            <a:endParaRPr sz="1200"/>
          </a:p>
          <a:p>
            <a:pPr indent="-444500" lvl="0" marL="457200" marR="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Be sincere. Find your audience     </a:t>
            </a:r>
            <a:endParaRPr sz="18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Connect (get commitments b/f launch)</a:t>
            </a:r>
            <a:endParaRPr sz="1200"/>
          </a:p>
          <a:p>
            <a:pPr indent="-444500" lvl="0" marL="457200" marR="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More than money – it’s about creating true fans &amp; a market</a:t>
            </a:r>
            <a:endParaRPr sz="1200"/>
          </a:p>
        </p:txBody>
      </p:sp>
      <p:pic>
        <p:nvPicPr>
          <p:cNvPr descr="Goals.jpg" id="318" name="Google Shape;31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5700" y="1418775"/>
            <a:ext cx="2545676" cy="304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9"/>
          <p:cNvSpPr txBox="1"/>
          <p:nvPr/>
        </p:nvSpPr>
        <p:spPr>
          <a:xfrm>
            <a:off x="5133050" y="-76200"/>
            <a:ext cx="3973200" cy="229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" sz="3600" u="none" cap="none" strike="noStrike">
                <a:solidFill>
                  <a:srgbClr val="B43F2F"/>
                </a:solidFill>
              </a:rPr>
              <a:t>Rules for Companies Raising Money</a:t>
            </a:r>
            <a:endParaRPr b="1">
              <a:solidFill>
                <a:srgbClr val="B43F2F"/>
              </a:solidFill>
            </a:endParaRPr>
          </a:p>
        </p:txBody>
      </p:sp>
      <p:graphicFrame>
        <p:nvGraphicFramePr>
          <p:cNvPr id="324" name="Google Shape;324;p39"/>
          <p:cNvGraphicFramePr/>
          <p:nvPr/>
        </p:nvGraphicFramePr>
        <p:xfrm>
          <a:off x="236736" y="4515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{EC99973A-CD35-4ED4-80E2-429F41B630FE}</a:tableStyleId>
              </a:tblPr>
              <a:tblGrid>
                <a:gridCol w="1743000"/>
                <a:gridCol w="866225"/>
                <a:gridCol w="1323700"/>
                <a:gridCol w="963400"/>
              </a:tblGrid>
              <a:tr h="387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&lt;100K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100K-500K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&gt;500K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940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Provide Financial Statements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  </a:t>
                      </a:r>
                      <a:r>
                        <a:rPr lang="en" sz="2800">
                          <a:solidFill>
                            <a:srgbClr val="76923C"/>
                          </a:solidFill>
                        </a:rPr>
                        <a:t>✔︎</a:t>
                      </a:r>
                      <a:endParaRPr sz="2800">
                        <a:solidFill>
                          <a:srgbClr val="76923C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6923C"/>
                        </a:buClr>
                        <a:buSzPts val="2800"/>
                        <a:buFont typeface="Calibri"/>
                        <a:buNone/>
                      </a:pPr>
                      <a:r>
                        <a:rPr lang="en" sz="2800">
                          <a:solidFill>
                            <a:srgbClr val="76923C"/>
                          </a:solidFill>
                        </a:rPr>
                        <a:t>    ✔</a:t>
                      </a:r>
                      <a:endParaRPr sz="2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6923C"/>
                        </a:buClr>
                        <a:buSzPts val="2800"/>
                        <a:buFont typeface="Calibri"/>
                        <a:buNone/>
                      </a:pPr>
                      <a:r>
                        <a:rPr lang="en" sz="2800">
                          <a:solidFill>
                            <a:srgbClr val="76923C"/>
                          </a:solidFill>
                        </a:rPr>
                        <a:t>  ✔</a:t>
                      </a:r>
                      <a:endParaRPr sz="2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663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Have Business Plan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solidFill>
                            <a:srgbClr val="76923C"/>
                          </a:solidFill>
                        </a:rPr>
                        <a:t> ✔</a:t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6923C"/>
                        </a:buClr>
                        <a:buSzPts val="2800"/>
                        <a:buFont typeface="Calibri"/>
                        <a:buNone/>
                      </a:pPr>
                      <a:r>
                        <a:rPr lang="en" sz="2800">
                          <a:solidFill>
                            <a:srgbClr val="76923C"/>
                          </a:solidFill>
                        </a:rPr>
                        <a:t>    ✔</a:t>
                      </a:r>
                      <a:endParaRPr sz="2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6923C"/>
                        </a:buClr>
                        <a:buSzPts val="2800"/>
                        <a:buFont typeface="Calibri"/>
                        <a:buNone/>
                      </a:pPr>
                      <a:r>
                        <a:rPr lang="en" sz="2800">
                          <a:solidFill>
                            <a:srgbClr val="76923C"/>
                          </a:solidFill>
                        </a:rPr>
                        <a:t>  ✔</a:t>
                      </a:r>
                      <a:endParaRPr sz="2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663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Independent Accountants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6923C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>
                          <a:solidFill>
                            <a:srgbClr val="76923C"/>
                          </a:solidFill>
                        </a:rPr>
                        <a:t>      </a:t>
                      </a:r>
                      <a:r>
                        <a:rPr lang="en" sz="2800">
                          <a:solidFill>
                            <a:srgbClr val="76923C"/>
                          </a:solidFill>
                        </a:rPr>
                        <a:t>✔</a:t>
                      </a:r>
                      <a:endParaRPr sz="2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6923C"/>
                        </a:buClr>
                        <a:buSzPts val="2800"/>
                        <a:buFont typeface="Calibri"/>
                        <a:buNone/>
                      </a:pPr>
                      <a:r>
                        <a:rPr lang="en" sz="2800">
                          <a:solidFill>
                            <a:srgbClr val="76923C"/>
                          </a:solidFill>
                        </a:rPr>
                        <a:t>  ✔</a:t>
                      </a:r>
                      <a:endParaRPr sz="2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663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Audited Financials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76923C"/>
                          </a:solidFill>
                        </a:rPr>
                        <a:t>  </a:t>
                      </a:r>
                      <a:r>
                        <a:rPr lang="en" sz="2800">
                          <a:solidFill>
                            <a:srgbClr val="76923C"/>
                          </a:solidFill>
                        </a:rPr>
                        <a:t>✔</a:t>
                      </a:r>
                      <a:endParaRPr sz="2800"/>
                    </a:p>
                  </a:txBody>
                  <a:tcPr marT="45725" marB="45725" marR="91450" marL="91450"/>
                </a:tc>
              </a:tr>
              <a:tr h="663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Limited to $1 mil</a:t>
                      </a:r>
                      <a:r>
                        <a:rPr lang="en"/>
                        <a:t> /</a:t>
                      </a:r>
                      <a:r>
                        <a:rPr lang="en" sz="1800"/>
                        <a:t> 12 months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solidFill>
                            <a:srgbClr val="76923C"/>
                          </a:solidFill>
                        </a:rPr>
                        <a:t> ✔</a:t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solidFill>
                            <a:srgbClr val="76923C"/>
                          </a:solidFill>
                        </a:rPr>
                        <a:t>     ✔</a:t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solidFill>
                            <a:srgbClr val="76923C"/>
                          </a:solidFill>
                        </a:rPr>
                        <a:t> ✔</a:t>
                      </a:r>
                      <a:endParaRPr sz="2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crowd-glass.jpg" id="325" name="Google Shape;32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7566" y="2468425"/>
            <a:ext cx="3113006" cy="22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B43F2F"/>
                </a:solidFill>
                <a:latin typeface="Arial"/>
                <a:ea typeface="Arial"/>
                <a:cs typeface="Arial"/>
                <a:sym typeface="Arial"/>
              </a:rPr>
              <a:t>WeFunder </a:t>
            </a:r>
            <a:endParaRPr b="1" sz="3600">
              <a:solidFill>
                <a:srgbClr val="B43F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850" y="1365652"/>
            <a:ext cx="3316650" cy="80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2800" y="1588000"/>
            <a:ext cx="5541199" cy="2833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"/>
          <p:cNvSpPr txBox="1"/>
          <p:nvPr/>
        </p:nvSpPr>
        <p:spPr>
          <a:xfrm>
            <a:off x="76" y="393650"/>
            <a:ext cx="914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B43F2F"/>
                </a:solidFill>
              </a:rPr>
              <a:t>NM Angels &amp; Crowdfunding</a:t>
            </a:r>
            <a:endParaRPr b="1" sz="3600">
              <a:solidFill>
                <a:srgbClr val="B43F2F"/>
              </a:solidFill>
            </a:endParaRPr>
          </a:p>
        </p:txBody>
      </p:sp>
      <p:sp>
        <p:nvSpPr>
          <p:cNvPr id="338" name="Google Shape;338;p41"/>
          <p:cNvSpPr/>
          <p:nvPr/>
        </p:nvSpPr>
        <p:spPr>
          <a:xfrm>
            <a:off x="802300" y="1718800"/>
            <a:ext cx="4080300" cy="25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Collaborations with each of</a:t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latin typeface="Avenir"/>
                <a:ea typeface="Avenir"/>
                <a:cs typeface="Avenir"/>
                <a:sym typeface="Avenir"/>
              </a:rPr>
              <a:t>WeFunder</a:t>
            </a: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 &amp; </a:t>
            </a:r>
            <a:r>
              <a:rPr b="1" i="1" lang="en" sz="2000">
                <a:latin typeface="Avenir"/>
                <a:ea typeface="Avenir"/>
                <a:cs typeface="Avenir"/>
                <a:sym typeface="Avenir"/>
              </a:rPr>
              <a:t>StartEngine</a:t>
            </a:r>
            <a:endParaRPr b="1" i="1" sz="20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latin typeface="Avenir"/>
                <a:ea typeface="Avenir"/>
                <a:cs typeface="Avenir"/>
                <a:sym typeface="Avenir"/>
              </a:rPr>
              <a:t>Contact </a:t>
            </a:r>
            <a:r>
              <a:rPr b="1" i="1" lang="en" sz="20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3"/>
              </a:rPr>
              <a:t>info@nmangels.com</a:t>
            </a:r>
            <a:r>
              <a:rPr b="1" i="1" lang="en" sz="2000">
                <a:latin typeface="Avenir"/>
                <a:ea typeface="Avenir"/>
                <a:cs typeface="Avenir"/>
                <a:sym typeface="Avenir"/>
              </a:rPr>
              <a:t> for Crowdfunding Referral Code</a:t>
            </a:r>
            <a:endParaRPr b="1" i="1" sz="20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39" name="Google Shape;339;p4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4475" y="1413999"/>
            <a:ext cx="2640750" cy="13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1"/>
          <p:cNvPicPr preferRelativeResize="0"/>
          <p:nvPr/>
        </p:nvPicPr>
        <p:blipFill rotWithShape="1">
          <a:blip r:embed="rId6">
            <a:alphaModFix/>
          </a:blip>
          <a:srcRect b="10598" l="5526" r="0" t="10598"/>
          <a:stretch/>
        </p:blipFill>
        <p:spPr>
          <a:xfrm>
            <a:off x="5144475" y="2925049"/>
            <a:ext cx="2640751" cy="1652002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41"/>
          <p:cNvSpPr txBox="1"/>
          <p:nvPr/>
        </p:nvSpPr>
        <p:spPr>
          <a:xfrm>
            <a:off x="7832125" y="4443700"/>
            <a:ext cx="131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Learn more here</a:t>
            </a:r>
            <a:endParaRPr b="1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42" name="Google Shape;342;p41"/>
          <p:cNvSpPr/>
          <p:nvPr/>
        </p:nvSpPr>
        <p:spPr>
          <a:xfrm flipH="1" rot="10800000">
            <a:off x="7832127" y="3996709"/>
            <a:ext cx="227400" cy="4470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2"/>
          <p:cNvSpPr txBox="1"/>
          <p:nvPr/>
        </p:nvSpPr>
        <p:spPr>
          <a:xfrm>
            <a:off x="0" y="370125"/>
            <a:ext cx="914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3F2F"/>
              </a:buClr>
              <a:buSzPts val="3000"/>
              <a:buFont typeface="Arial"/>
              <a:buNone/>
            </a:pPr>
            <a:r>
              <a:rPr b="1" lang="en" sz="3600">
                <a:solidFill>
                  <a:srgbClr val="B43F2F"/>
                </a:solidFill>
              </a:rPr>
              <a:t>Thanks</a:t>
            </a:r>
            <a:r>
              <a:rPr b="1" lang="en" sz="3600">
                <a:solidFill>
                  <a:srgbClr val="B43F2F"/>
                </a:solidFill>
              </a:rPr>
              <a:t> event sponsors &amp; speakers!</a:t>
            </a:r>
            <a:endParaRPr sz="3600"/>
          </a:p>
        </p:txBody>
      </p:sp>
      <p:pic>
        <p:nvPicPr>
          <p:cNvPr id="348" name="Google Shape;34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132120"/>
            <a:ext cx="7315200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5063" y="3750320"/>
            <a:ext cx="4333875" cy="10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/>
          <p:nvPr/>
        </p:nvSpPr>
        <p:spPr>
          <a:xfrm>
            <a:off x="1056600" y="784700"/>
            <a:ext cx="7030800" cy="14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3F2F"/>
              </a:buClr>
              <a:buSzPts val="3000"/>
              <a:buFont typeface="Arial"/>
              <a:buNone/>
            </a:pPr>
            <a:r>
              <a:rPr b="1" lang="en" sz="4000">
                <a:solidFill>
                  <a:srgbClr val="595959"/>
                </a:solidFill>
              </a:rPr>
              <a:t>Drew Tulchin</a:t>
            </a:r>
            <a:endParaRPr b="1" sz="40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B43F2F"/>
                </a:solidFill>
              </a:rPr>
              <a:t>New Mexico Angels - President</a:t>
            </a:r>
            <a:endParaRPr b="1" sz="3200">
              <a:solidFill>
                <a:srgbClr val="B43F2F"/>
              </a:solidFill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3F2F"/>
              </a:buClr>
              <a:buSzPts val="3000"/>
              <a:buFont typeface="Arial"/>
              <a:buNone/>
            </a:pPr>
            <a:r>
              <a:t/>
            </a:r>
            <a:endParaRPr b="1" sz="3000">
              <a:solidFill>
                <a:srgbClr val="B43F2F"/>
              </a:solidFill>
            </a:endParaRPr>
          </a:p>
        </p:txBody>
      </p:sp>
      <p:pic>
        <p:nvPicPr>
          <p:cNvPr id="150" name="Google Shape;15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6275" y="906550"/>
            <a:ext cx="4411450" cy="441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&#10;&#10;Description automatically generated" id="354" name="Google Shape;35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004" y="0"/>
            <a:ext cx="919400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43"/>
          <p:cNvSpPr txBox="1"/>
          <p:nvPr/>
        </p:nvSpPr>
        <p:spPr>
          <a:xfrm>
            <a:off x="3054050" y="783150"/>
            <a:ext cx="56718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3F2F"/>
              </a:buClr>
              <a:buSzPts val="3000"/>
              <a:buFont typeface="Arial"/>
              <a:buNone/>
            </a:pPr>
            <a:r>
              <a:rPr b="1" lang="en" sz="3000">
                <a:solidFill>
                  <a:srgbClr val="B43F2F"/>
                </a:solidFill>
              </a:rPr>
              <a:t>Thank you for joining us</a:t>
            </a:r>
            <a:endParaRPr sz="1100"/>
          </a:p>
        </p:txBody>
      </p:sp>
      <p:sp>
        <p:nvSpPr>
          <p:cNvPr id="356" name="Google Shape;356;p43"/>
          <p:cNvSpPr txBox="1"/>
          <p:nvPr/>
        </p:nvSpPr>
        <p:spPr>
          <a:xfrm>
            <a:off x="3054050" y="1521763"/>
            <a:ext cx="567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33333"/>
                </a:solidFill>
                <a:highlight>
                  <a:srgbClr val="FCFCFC"/>
                </a:highlight>
              </a:rPr>
              <a:t>Make ABQ &amp; NM HAPPEN!</a:t>
            </a:r>
            <a:endParaRPr b="1" sz="2400">
              <a:solidFill>
                <a:srgbClr val="333333"/>
              </a:solidFill>
              <a:highlight>
                <a:srgbClr val="FCFCF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33333"/>
              </a:solidFill>
              <a:highlight>
                <a:srgbClr val="FCFCF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33333"/>
                </a:solidFill>
                <a:highlight>
                  <a:srgbClr val="FCFCFC"/>
                </a:highlight>
              </a:rPr>
              <a:t>			</a:t>
            </a:r>
            <a:r>
              <a:rPr lang="en" sz="2400">
                <a:highlight>
                  <a:srgbClr val="FCFCFC"/>
                </a:highlight>
                <a:uFill>
                  <a:noFill/>
                </a:uFill>
                <a:hlinkClick r:id="rId4"/>
              </a:rPr>
              <a:t>www.nmangels.com</a:t>
            </a:r>
            <a:endParaRPr sz="2400">
              <a:highlight>
                <a:srgbClr val="FCFCFC"/>
              </a:highlight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33333"/>
                </a:solidFill>
                <a:highlight>
                  <a:srgbClr val="FCFCFC"/>
                </a:highlight>
              </a:rPr>
              <a:t>		</a:t>
            </a:r>
            <a:r>
              <a:rPr lang="en" sz="2400">
                <a:solidFill>
                  <a:srgbClr val="333333"/>
                </a:solidFill>
                <a:highlight>
                  <a:srgbClr val="FCFCFC"/>
                </a:highlight>
              </a:rPr>
              <a:t>info@nmangels.com</a:t>
            </a:r>
            <a:endParaRPr sz="2400">
              <a:solidFill>
                <a:srgbClr val="333333"/>
              </a:solidFill>
              <a:highlight>
                <a:srgbClr val="FCFCFC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/>
          <p:nvPr/>
        </p:nvSpPr>
        <p:spPr>
          <a:xfrm>
            <a:off x="0" y="370125"/>
            <a:ext cx="914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3F2F"/>
              </a:buClr>
              <a:buSzPts val="3000"/>
              <a:buFont typeface="Arial"/>
              <a:buNone/>
            </a:pPr>
            <a:r>
              <a:rPr b="1" lang="en" sz="3600">
                <a:solidFill>
                  <a:srgbClr val="B43F2F"/>
                </a:solidFill>
              </a:rPr>
              <a:t>Thanks</a:t>
            </a:r>
            <a:r>
              <a:rPr b="1" lang="en" sz="3600">
                <a:solidFill>
                  <a:srgbClr val="B43F2F"/>
                </a:solidFill>
              </a:rPr>
              <a:t> event sponsors &amp; speakers!</a:t>
            </a:r>
            <a:endParaRPr sz="3600">
              <a:solidFill>
                <a:srgbClr val="B43F2F"/>
              </a:solidFill>
            </a:endParaRPr>
          </a:p>
        </p:txBody>
      </p:sp>
      <p:pic>
        <p:nvPicPr>
          <p:cNvPr id="156" name="Google Shape;15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132120"/>
            <a:ext cx="7315200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5063" y="3750320"/>
            <a:ext cx="4333875" cy="10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/>
        </p:nvSpPr>
        <p:spPr>
          <a:xfrm>
            <a:off x="0" y="317400"/>
            <a:ext cx="91440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3F2F"/>
              </a:buClr>
              <a:buSzPts val="3000"/>
              <a:buFont typeface="Arial"/>
              <a:buNone/>
            </a:pPr>
            <a:r>
              <a:rPr b="1" lang="en" sz="3600">
                <a:solidFill>
                  <a:srgbClr val="B43F2F"/>
                </a:solidFill>
              </a:rPr>
              <a:t>New</a:t>
            </a:r>
            <a:r>
              <a:rPr b="1" lang="en" sz="3600">
                <a:solidFill>
                  <a:srgbClr val="B43F2F"/>
                </a:solidFill>
              </a:rPr>
              <a:t> Mexico Angels Mission</a:t>
            </a:r>
            <a:endParaRPr b="1" sz="3600"/>
          </a:p>
        </p:txBody>
      </p:sp>
      <p:sp>
        <p:nvSpPr>
          <p:cNvPr id="163" name="Google Shape;163;p18"/>
          <p:cNvSpPr txBox="1"/>
          <p:nvPr/>
        </p:nvSpPr>
        <p:spPr>
          <a:xfrm>
            <a:off x="364275" y="1462950"/>
            <a:ext cx="8196000" cy="20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50">
                <a:solidFill>
                  <a:srgbClr val="12302E"/>
                </a:solidFill>
                <a:highlight>
                  <a:srgbClr val="FFFFFF"/>
                </a:highlight>
              </a:rPr>
              <a:t>We are a 501c6 non-profit membership organization (ala chamber of commerce) with a 501c3 fiscal </a:t>
            </a:r>
            <a:r>
              <a:rPr lang="en" sz="2450">
                <a:solidFill>
                  <a:srgbClr val="12302E"/>
                </a:solidFill>
                <a:highlight>
                  <a:srgbClr val="FFFFFF"/>
                </a:highlight>
              </a:rPr>
              <a:t>sponsorship</a:t>
            </a:r>
            <a:endParaRPr sz="2450">
              <a:solidFill>
                <a:srgbClr val="12302E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12302E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50">
                <a:solidFill>
                  <a:srgbClr val="12302E"/>
                </a:solidFill>
                <a:highlight>
                  <a:srgbClr val="FFFFFF"/>
                </a:highlight>
              </a:rPr>
              <a:t>We </a:t>
            </a:r>
            <a:r>
              <a:rPr lang="en" sz="2450">
                <a:solidFill>
                  <a:srgbClr val="12302E"/>
                </a:solidFill>
                <a:highlight>
                  <a:srgbClr val="FFFFFF"/>
                </a:highlight>
              </a:rPr>
              <a:t>focus on NM companies, New Mexican </a:t>
            </a:r>
            <a:r>
              <a:rPr lang="en" sz="2450">
                <a:solidFill>
                  <a:srgbClr val="12302E"/>
                </a:solidFill>
                <a:highlight>
                  <a:srgbClr val="FFFFFF"/>
                </a:highlight>
              </a:rPr>
              <a:t>entrepreneurs</a:t>
            </a:r>
            <a:r>
              <a:rPr lang="en" sz="2450">
                <a:solidFill>
                  <a:srgbClr val="12302E"/>
                </a:solidFill>
                <a:highlight>
                  <a:srgbClr val="FFFFFF"/>
                </a:highlight>
              </a:rPr>
              <a:t> and products that can make a </a:t>
            </a:r>
            <a:r>
              <a:rPr lang="en" sz="2450">
                <a:solidFill>
                  <a:srgbClr val="12302E"/>
                </a:solidFill>
                <a:highlight>
                  <a:srgbClr val="FFFFFF"/>
                </a:highlight>
              </a:rPr>
              <a:t>difference</a:t>
            </a:r>
            <a:r>
              <a:rPr lang="en" sz="2450">
                <a:solidFill>
                  <a:srgbClr val="12302E"/>
                </a:solidFill>
                <a:highlight>
                  <a:srgbClr val="FFFFFF"/>
                </a:highlight>
              </a:rPr>
              <a:t> for our people </a:t>
            </a:r>
            <a:endParaRPr sz="2500"/>
          </a:p>
        </p:txBody>
      </p:sp>
      <p:pic>
        <p:nvPicPr>
          <p:cNvPr id="164" name="Google Shape;16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1975" y="4219900"/>
            <a:ext cx="6243250" cy="570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/>
          <p:nvPr/>
        </p:nvSpPr>
        <p:spPr>
          <a:xfrm>
            <a:off x="50" y="206800"/>
            <a:ext cx="91440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3F2F"/>
              </a:buClr>
              <a:buSzPts val="3000"/>
              <a:buFont typeface="Arial"/>
              <a:buNone/>
            </a:pPr>
            <a:r>
              <a:rPr b="1" lang="en" sz="3600">
                <a:solidFill>
                  <a:srgbClr val="B43F2F"/>
                </a:solidFill>
              </a:rPr>
              <a:t>New</a:t>
            </a:r>
            <a:r>
              <a:rPr b="1" lang="en" sz="3600">
                <a:solidFill>
                  <a:srgbClr val="B43F2F"/>
                </a:solidFill>
              </a:rPr>
              <a:t> Mexico Angels 2023 Q2-Impact</a:t>
            </a:r>
            <a:endParaRPr b="1" sz="3600"/>
          </a:p>
        </p:txBody>
      </p:sp>
      <p:sp>
        <p:nvSpPr>
          <p:cNvPr id="170" name="Google Shape;170;p19"/>
          <p:cNvSpPr txBox="1"/>
          <p:nvPr/>
        </p:nvSpPr>
        <p:spPr>
          <a:xfrm>
            <a:off x="295425" y="951775"/>
            <a:ext cx="41133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B43F2F"/>
                </a:solidFill>
              </a:rPr>
              <a:t>$480K</a:t>
            </a:r>
            <a:r>
              <a:rPr b="1" lang="en" sz="2400">
                <a:solidFill>
                  <a:srgbClr val="595959"/>
                </a:solidFill>
              </a:rPr>
              <a:t> </a:t>
            </a:r>
            <a:r>
              <a:rPr lang="en" sz="2500">
                <a:solidFill>
                  <a:srgbClr val="595959"/>
                </a:solidFill>
              </a:rPr>
              <a:t>Invested</a:t>
            </a:r>
            <a:r>
              <a:rPr lang="en" sz="2400">
                <a:solidFill>
                  <a:srgbClr val="595959"/>
                </a:solidFill>
              </a:rPr>
              <a:t> in 7 companies</a:t>
            </a:r>
            <a:r>
              <a:rPr lang="en" sz="2400">
                <a:solidFill>
                  <a:srgbClr val="595959"/>
                </a:solidFill>
              </a:rPr>
              <a:t> </a:t>
            </a:r>
            <a:r>
              <a:rPr lang="en" sz="2400">
                <a:solidFill>
                  <a:srgbClr val="595959"/>
                </a:solidFill>
              </a:rPr>
              <a:t>NM Angels, NM Vintage Fund &amp; Members</a:t>
            </a:r>
            <a:endParaRPr sz="24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B43F2F"/>
                </a:solidFill>
              </a:rPr>
              <a:t>$1million+ </a:t>
            </a:r>
            <a:r>
              <a:rPr lang="en" sz="2400">
                <a:solidFill>
                  <a:srgbClr val="595959"/>
                </a:solidFill>
              </a:rPr>
              <a:t>leveraged</a:t>
            </a:r>
            <a:endParaRPr sz="2400">
              <a:solidFill>
                <a:srgbClr val="595959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B43F2F"/>
                </a:solidFill>
                <a:highlight>
                  <a:schemeClr val="dk1"/>
                </a:highlight>
              </a:rPr>
              <a:t>34</a:t>
            </a:r>
            <a:r>
              <a:rPr b="1" lang="en" sz="3300">
                <a:solidFill>
                  <a:srgbClr val="B43F2F"/>
                </a:solidFill>
                <a:highlight>
                  <a:schemeClr val="dk1"/>
                </a:highlight>
              </a:rPr>
              <a:t>+</a:t>
            </a:r>
            <a:r>
              <a:rPr lang="en" sz="2400">
                <a:solidFill>
                  <a:srgbClr val="333333"/>
                </a:solidFill>
              </a:rPr>
              <a:t> </a:t>
            </a:r>
            <a:r>
              <a:rPr lang="en" sz="2400">
                <a:solidFill>
                  <a:srgbClr val="595959"/>
                </a:solidFill>
              </a:rPr>
              <a:t>Companies reviewed, assessed and mentored</a:t>
            </a:r>
            <a:endParaRPr sz="24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43F2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B43F2F"/>
                </a:solidFill>
              </a:rPr>
              <a:t>16 </a:t>
            </a:r>
            <a:r>
              <a:rPr lang="en" sz="2400">
                <a:solidFill>
                  <a:srgbClr val="595959"/>
                </a:solidFill>
              </a:rPr>
              <a:t>New Angels trained</a:t>
            </a:r>
            <a:endParaRPr sz="2100">
              <a:solidFill>
                <a:srgbClr val="595959"/>
              </a:solidFill>
            </a:endParaRPr>
          </a:p>
        </p:txBody>
      </p:sp>
      <p:pic>
        <p:nvPicPr>
          <p:cNvPr descr="Bennubio logo" id="171" name="Google Shape;17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4348" y="1260700"/>
            <a:ext cx="2068825" cy="700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eer By Design | Bothandapparel – Both&amp; Apparel" id="172" name="Google Shape;17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63243" y="1362342"/>
            <a:ext cx="1803890" cy="496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0047" y="3719050"/>
            <a:ext cx="2597079" cy="427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biQD Announces $7M in Series A Funding to Scale Deployment of Quantum Dot  Technology in Agriculture and Energy" id="174" name="Google Shape;174;p19"/>
          <p:cNvPicPr preferRelativeResize="0"/>
          <p:nvPr/>
        </p:nvPicPr>
        <p:blipFill rotWithShape="1">
          <a:blip r:embed="rId6">
            <a:alphaModFix/>
          </a:blip>
          <a:srcRect b="13703" l="0" r="0" t="13095"/>
          <a:stretch/>
        </p:blipFill>
        <p:spPr>
          <a:xfrm>
            <a:off x="6918599" y="2038536"/>
            <a:ext cx="1693187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iplytics | Quantifiable Assurance for Microelectronics" id="175" name="Google Shape;175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15790" y="2089350"/>
            <a:ext cx="238593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lemetry Insight Putting Data to Work" id="176" name="Google Shape;176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070050" y="2856152"/>
            <a:ext cx="2597075" cy="743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27375" y="2865475"/>
            <a:ext cx="1355628" cy="12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/>
          <p:nvPr>
            <p:ph type="title"/>
          </p:nvPr>
        </p:nvSpPr>
        <p:spPr>
          <a:xfrm>
            <a:off x="628650" y="103869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B43F2F"/>
                </a:solidFill>
                <a:latin typeface="Arial"/>
                <a:ea typeface="Arial"/>
                <a:cs typeface="Arial"/>
                <a:sym typeface="Arial"/>
              </a:rPr>
              <a:t>NM Angels - Who We Are 	</a:t>
            </a:r>
            <a:endParaRPr b="1" sz="3600">
              <a:solidFill>
                <a:srgbClr val="B43F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0"/>
          <p:cNvSpPr txBox="1"/>
          <p:nvPr>
            <p:ph idx="1" type="body"/>
          </p:nvPr>
        </p:nvSpPr>
        <p:spPr>
          <a:xfrm>
            <a:off x="2719050" y="1098075"/>
            <a:ext cx="3705900" cy="691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NM Angels About Us Page</a:t>
            </a:r>
            <a:endParaRPr b="1"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0"/>
          <p:cNvSpPr txBox="1"/>
          <p:nvPr>
            <p:ph idx="1" type="body"/>
          </p:nvPr>
        </p:nvSpPr>
        <p:spPr>
          <a:xfrm>
            <a:off x="3152250" y="1615200"/>
            <a:ext cx="2839500" cy="573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Tripled in 2 years!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5" name="Google Shape;185;p20"/>
          <p:cNvGraphicFramePr/>
          <p:nvPr/>
        </p:nvGraphicFramePr>
        <p:xfrm>
          <a:off x="2259450" y="2188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{EAFB39F1-FF28-4B07-890F-D026C0E42573}</a:tableStyleId>
              </a:tblPr>
              <a:tblGrid>
                <a:gridCol w="1541700"/>
                <a:gridCol w="1541700"/>
                <a:gridCol w="1541700"/>
              </a:tblGrid>
              <a:tr h="499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Members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Sponsors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</a:tr>
              <a:tr h="499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COVID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28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12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9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2021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89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24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9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2022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115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32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9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2023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127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36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4150" y="335038"/>
            <a:ext cx="6364827" cy="447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9900" y="819475"/>
            <a:ext cx="1065799" cy="118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2"/>
          <p:cNvPicPr preferRelativeResize="0"/>
          <p:nvPr/>
        </p:nvPicPr>
        <p:blipFill rotWithShape="1">
          <a:blip r:embed="rId3">
            <a:alphaModFix/>
          </a:blip>
          <a:srcRect b="0" l="2280" r="2280" t="0"/>
          <a:stretch/>
        </p:blipFill>
        <p:spPr>
          <a:xfrm>
            <a:off x="2084875" y="378162"/>
            <a:ext cx="5090750" cy="438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