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D020B1-DA35-45C2-834E-15A8D5EDFC90}">
  <a:tblStyle styleId="{32D020B1-DA35-45C2-834E-15A8D5EDFC9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bold.fntdata"/><Relationship Id="rId14" Type="http://schemas.openxmlformats.org/officeDocument/2006/relationships/slide" Target="slides/slide8.xml"/><Relationship Id="rId36" Type="http://schemas.openxmlformats.org/officeDocument/2006/relationships/font" Target="fonts/Nunito-regular.fntdata"/><Relationship Id="rId17" Type="http://schemas.openxmlformats.org/officeDocument/2006/relationships/slide" Target="slides/slide11.xml"/><Relationship Id="rId39" Type="http://schemas.openxmlformats.org/officeDocument/2006/relationships/font" Target="fonts/Nunito-boldItalic.fntdata"/><Relationship Id="rId16" Type="http://schemas.openxmlformats.org/officeDocument/2006/relationships/slide" Target="slides/slide10.xml"/><Relationship Id="rId38" Type="http://schemas.openxmlformats.org/officeDocument/2006/relationships/font" Target="fonts/Nuni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4b1e6d603_0_5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e4b1e6d603_0_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4fd640d29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4fd640d29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fd640d29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4fd640d29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343a10265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8343a10265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1d5a314f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1d5a314f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1d5a314f9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1d5a314f9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343a10265_0_1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Tatianna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Operations - leveraging existing software launch of 2023 - using asana with enhanced features and efficiency. Further refine SOPs, roles and execution. Event programming in better alignment with our organizational goals - targeted collaborations with our premier &amp; title sponsors, enhanced educational programming (frankie to talk more about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Mentorship program - Minimum - launch 2.0 - opening up the mentee pool to companies earlier in our Gust application pipeline, pre active deal.  We’d like to see our mentor pool double as well as our mentees that we match. David will talk about this and some longer term strategic intiatives we are excited to start working on in 2024 - data hub project &amp; mentorship sponsorship by NMEDD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Partnerships - execute on 2 x arrowhead and NM bio - learn from them. Seek out 1-2 additional opportunities for fractional cfo, consulting, advising roles with companies or organizations.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Referral programs - started in 2023 but want to really bring these to fruition - crowdfunding referrals (wefunder &amp;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Member Sponsor - added value - </a:t>
            </a:r>
            <a:endParaRPr/>
          </a:p>
          <a:p>
            <a:pPr indent="0" lvl="0" marL="0" rtl="0" algn="l">
              <a:spcBef>
                <a:spcPts val="0"/>
              </a:spcBef>
              <a:spcAft>
                <a:spcPts val="0"/>
              </a:spcAft>
              <a:buNone/>
            </a:pPr>
            <a:r>
              <a:rPr lang="en"/>
              <a:t>Onboarding - formalize the onboarding process so that members truly feel like they have a community and know how to navigate this as a resource. Ambassador program - part of enhancing our membership value and increasing our brand awareness and representation - aiming for at least 5-8 ambassadors throughout the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Angel Club - adding additional educational content like the self directed IRA </a:t>
            </a:r>
            <a:endParaRPr/>
          </a:p>
          <a:p>
            <a:pPr indent="0" lvl="0" marL="0" rtl="0" algn="l">
              <a:spcBef>
                <a:spcPts val="0"/>
              </a:spcBef>
              <a:spcAft>
                <a:spcPts val="0"/>
              </a:spcAft>
              <a:buNone/>
            </a:pPr>
            <a:r>
              <a:t/>
            </a:r>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Member Onboarding </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Member Director</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Ambassador Program </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New Angel Club</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Fractional Execs “Club” pilot</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Angel tax credit - </a:t>
            </a:r>
            <a:endParaRPr b="1" sz="1300">
              <a:solidFill>
                <a:schemeClr val="lt1"/>
              </a:solidFill>
            </a:endParaRPr>
          </a:p>
          <a:p>
            <a:pPr indent="-292100" lvl="0" marL="457200" rtl="0" algn="l">
              <a:lnSpc>
                <a:spcPct val="115000"/>
              </a:lnSpc>
              <a:spcBef>
                <a:spcPts val="0"/>
              </a:spcBef>
              <a:spcAft>
                <a:spcPts val="0"/>
              </a:spcAft>
              <a:buClr>
                <a:srgbClr val="595959"/>
              </a:buClr>
              <a:buSzPts val="1000"/>
              <a:buChar char="●"/>
            </a:pPr>
            <a:r>
              <a:t/>
            </a:r>
            <a:endParaRPr b="1" sz="1000">
              <a:solidFill>
                <a:srgbClr val="595959"/>
              </a:solidFill>
            </a:endParaRPr>
          </a:p>
        </p:txBody>
      </p:sp>
      <p:sp>
        <p:nvSpPr>
          <p:cNvPr id="259" name="Google Shape;259;g28343a10265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8343a10265_0_4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Tatianna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Operations - leveraging existing software launch of 2023 - using asana with enhanced features and efficiency. Further refine SOPs, roles and execution. Event programming in better alignment with our organizational goals - targeted collaborations with our premier &amp; title sponsors, enhanced educational programming (frankie to talk more about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Mentorship program - Minimum - launch 2.0 - opening up the mentee pool to companies earlier in our Gust application pipeline, pre active deal.  We’d like to see our mentor pool double as well as our mentees that we match. David will talk about this and some longer term strategic intiatives we are excited to start working on in 2024 - data hub project &amp; mentorship sponsorship by NMEDD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Partnerships - execute on 2 x arrowhead and NM bio - learn from them. Seek out 1-2 additional opportunities for fractional cfo, consulting, advising roles with companies or organizations.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Referral programs - started in 2023 but want to really bring these to fruition - crowdfunding referrals (wefunder &amp;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Member Sponsor - added value - </a:t>
            </a:r>
            <a:endParaRPr/>
          </a:p>
          <a:p>
            <a:pPr indent="0" lvl="0" marL="0" rtl="0" algn="l">
              <a:spcBef>
                <a:spcPts val="0"/>
              </a:spcBef>
              <a:spcAft>
                <a:spcPts val="0"/>
              </a:spcAft>
              <a:buNone/>
            </a:pPr>
            <a:r>
              <a:rPr lang="en"/>
              <a:t>Onboarding - formalize the onboarding process so that members truly feel like they have a community and know how to navigate this as a resource. Ambassador program - part of enhancing our membership value and increasing our brand awareness and representation - aiming for at least 5-8 ambassadors throughout the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Angel Club - adding additional educational content like the self directed IRA </a:t>
            </a:r>
            <a:endParaRPr/>
          </a:p>
          <a:p>
            <a:pPr indent="0" lvl="0" marL="0" rtl="0" algn="l">
              <a:spcBef>
                <a:spcPts val="0"/>
              </a:spcBef>
              <a:spcAft>
                <a:spcPts val="0"/>
              </a:spcAft>
              <a:buNone/>
            </a:pPr>
            <a:r>
              <a:t/>
            </a:r>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Member Onboarding </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Member Director</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Ambassador Program </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New Angel Club</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Fractional Execs “Club” pilot</a:t>
            </a:r>
            <a:endParaRPr b="1" sz="1000">
              <a:solidFill>
                <a:srgbClr val="595959"/>
              </a:solidFill>
            </a:endParaRPr>
          </a:p>
          <a:p>
            <a:pPr indent="-292100" lvl="0" marL="457200" rtl="0" algn="l">
              <a:lnSpc>
                <a:spcPct val="115000"/>
              </a:lnSpc>
              <a:spcBef>
                <a:spcPts val="0"/>
              </a:spcBef>
              <a:spcAft>
                <a:spcPts val="0"/>
              </a:spcAft>
              <a:buClr>
                <a:srgbClr val="595959"/>
              </a:buClr>
              <a:buSzPts val="1000"/>
              <a:buChar char="●"/>
            </a:pPr>
            <a:r>
              <a:rPr b="1" lang="en" sz="1000">
                <a:solidFill>
                  <a:srgbClr val="595959"/>
                </a:solidFill>
              </a:rPr>
              <a:t>Angel tax credit - </a:t>
            </a:r>
            <a:endParaRPr b="1" sz="1300">
              <a:solidFill>
                <a:schemeClr val="lt1"/>
              </a:solidFill>
            </a:endParaRPr>
          </a:p>
          <a:p>
            <a:pPr indent="-292100" lvl="0" marL="457200" rtl="0" algn="l">
              <a:lnSpc>
                <a:spcPct val="115000"/>
              </a:lnSpc>
              <a:spcBef>
                <a:spcPts val="0"/>
              </a:spcBef>
              <a:spcAft>
                <a:spcPts val="0"/>
              </a:spcAft>
              <a:buClr>
                <a:srgbClr val="595959"/>
              </a:buClr>
              <a:buSzPts val="1000"/>
              <a:buChar char="●"/>
            </a:pPr>
            <a:r>
              <a:t/>
            </a:r>
            <a:endParaRPr b="1" sz="1000">
              <a:solidFill>
                <a:srgbClr val="595959"/>
              </a:solidFill>
            </a:endParaRPr>
          </a:p>
        </p:txBody>
      </p:sp>
      <p:sp>
        <p:nvSpPr>
          <p:cNvPr id="267" name="Google Shape;267;g28343a10265_0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343a102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343a102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Drew to mention companies, mentors and who we’ve partnered with, the program is advancing.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Stock photo. Smile for the camera and thanks to our photographer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7273418e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f7273418e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42cbd587b6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42cbd587b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4b1e6d603_0_6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e4b1e6d603_0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42cbd587b6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42cbd587b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09676ff80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09676ff8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09676ff806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09676ff80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b914d50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fb914d50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1d5a314f9d_0_2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1d5a314f9d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fc08018a57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fc08018a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e4b1e6d603_0_8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e4b1e6d603_0_8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c050a68f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fc050a68f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c050a68f2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fc050a68f2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c050a68f2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fc050a68f2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343a10265_0_4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8343a10265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559944fd4_0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8559944fd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fd640d2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4fd640d2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d5a314f9d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1d5a314f9d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b914d50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b914d50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d5a314f9d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1d5a314f9d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d5a314f9d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1d5a314f9d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rtl="0" algn="ctr">
              <a:spcBef>
                <a:spcPts val="0"/>
              </a:spcBef>
              <a:spcAft>
                <a:spcPts val="0"/>
              </a:spcAft>
              <a:buSzPts val="1300"/>
              <a:buChar char="●"/>
              <a:defRPr/>
            </a:lvl1pPr>
            <a:lvl2pPr indent="-298450" lvl="1" marL="914400" rtl="0" algn="ctr">
              <a:spcBef>
                <a:spcPts val="0"/>
              </a:spcBef>
              <a:spcAft>
                <a:spcPts val="0"/>
              </a:spcAft>
              <a:buSzPts val="1100"/>
              <a:buChar char="○"/>
              <a:defRPr/>
            </a:lvl2pPr>
            <a:lvl3pPr indent="-298450" lvl="2" marL="1371600" rtl="0" algn="ctr">
              <a:spcBef>
                <a:spcPts val="0"/>
              </a:spcBef>
              <a:spcAft>
                <a:spcPts val="0"/>
              </a:spcAft>
              <a:buSzPts val="1100"/>
              <a:buChar char="■"/>
              <a:defRPr/>
            </a:lvl3pPr>
            <a:lvl4pPr indent="-298450" lvl="3" marL="1828800" rtl="0" algn="ctr">
              <a:spcBef>
                <a:spcPts val="0"/>
              </a:spcBef>
              <a:spcAft>
                <a:spcPts val="0"/>
              </a:spcAft>
              <a:buSzPts val="1100"/>
              <a:buChar char="●"/>
              <a:defRPr/>
            </a:lvl4pPr>
            <a:lvl5pPr indent="-298450" lvl="4" marL="2286000" rtl="0" algn="ctr">
              <a:spcBef>
                <a:spcPts val="0"/>
              </a:spcBef>
              <a:spcAft>
                <a:spcPts val="0"/>
              </a:spcAft>
              <a:buSzPts val="1100"/>
              <a:buChar char="○"/>
              <a:defRPr/>
            </a:lvl5pPr>
            <a:lvl6pPr indent="-298450" lvl="5" marL="2743200" rtl="0" algn="ctr">
              <a:spcBef>
                <a:spcPts val="0"/>
              </a:spcBef>
              <a:spcAft>
                <a:spcPts val="0"/>
              </a:spcAft>
              <a:buSzPts val="1100"/>
              <a:buChar char="■"/>
              <a:defRPr/>
            </a:lvl6pPr>
            <a:lvl7pPr indent="-298450" lvl="6" marL="3200400" rtl="0" algn="ctr">
              <a:spcBef>
                <a:spcPts val="0"/>
              </a:spcBef>
              <a:spcAft>
                <a:spcPts val="0"/>
              </a:spcAft>
              <a:buSzPts val="1100"/>
              <a:buChar char="●"/>
              <a:defRPr/>
            </a:lvl7pPr>
            <a:lvl8pPr indent="-298450" lvl="7" marL="3657600" rtl="0" algn="ctr">
              <a:spcBef>
                <a:spcPts val="0"/>
              </a:spcBef>
              <a:spcAft>
                <a:spcPts val="0"/>
              </a:spcAft>
              <a:buSzPts val="1100"/>
              <a:buChar char="○"/>
              <a:defRPr/>
            </a:lvl8pPr>
            <a:lvl9pPr indent="-298450" lvl="8" marL="4114800" rtl="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7" name="Google Shape;127;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8" name="Google Shape;128;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9" name="Google Shape;129;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Text&#10;&#10;Description automatically generated with medium confidence" id="130" name="Google Shape;130;p13"/>
          <p:cNvPicPr preferRelativeResize="0"/>
          <p:nvPr/>
        </p:nvPicPr>
        <p:blipFill rotWithShape="1">
          <a:blip r:embed="rId2">
            <a:alphaModFix/>
          </a:blip>
          <a:srcRect b="94676" l="0" r="0" t="0"/>
          <a:stretch/>
        </p:blipFill>
        <p:spPr>
          <a:xfrm>
            <a:off x="-25004" y="0"/>
            <a:ext cx="9194006" cy="273844"/>
          </a:xfrm>
          <a:prstGeom prst="rect">
            <a:avLst/>
          </a:prstGeom>
          <a:noFill/>
          <a:ln>
            <a:noFill/>
          </a:ln>
        </p:spPr>
      </p:pic>
      <p:pic>
        <p:nvPicPr>
          <p:cNvPr descr="Text&#10;&#10;Description automatically generated with medium confidence" id="131" name="Google Shape;131;p13"/>
          <p:cNvPicPr preferRelativeResize="0"/>
          <p:nvPr/>
        </p:nvPicPr>
        <p:blipFill rotWithShape="1">
          <a:blip r:embed="rId2">
            <a:alphaModFix/>
          </a:blip>
          <a:srcRect b="0" l="270" r="-269" t="94954"/>
          <a:stretch/>
        </p:blipFill>
        <p:spPr>
          <a:xfrm>
            <a:off x="-15736" y="4884008"/>
            <a:ext cx="9194006" cy="259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7.png"/><Relationship Id="rId13" Type="http://schemas.openxmlformats.org/officeDocument/2006/relationships/image" Target="../media/image33.png"/><Relationship Id="rId12"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image" Target="../media/image21.png"/><Relationship Id="rId1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17.png"/><Relationship Id="rId8" Type="http://schemas.openxmlformats.org/officeDocument/2006/relationships/hyperlink" Target="https://nmangels.com/portfoli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nmangels.com/applyforfund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nmvintagefund.com" TargetMode="Externa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2.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51.jpg"/><Relationship Id="rId6"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2.png"/><Relationship Id="rId4" Type="http://schemas.openxmlformats.org/officeDocument/2006/relationships/image" Target="../media/image38.png"/><Relationship Id="rId5"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0.jpg"/><Relationship Id="rId4" Type="http://schemas.openxmlformats.org/officeDocument/2006/relationships/hyperlink" Target="http://www.nmangel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3.png"/><Relationship Id="rId4" Type="http://schemas.openxmlformats.org/officeDocument/2006/relationships/image" Target="../media/image45.png"/><Relationship Id="rId5"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0.png"/><Relationship Id="rId6"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4"/>
          <p:cNvSpPr/>
          <p:nvPr/>
        </p:nvSpPr>
        <p:spPr>
          <a:xfrm>
            <a:off x="1143" y="0"/>
            <a:ext cx="9141900" cy="51435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businesscard, screenshot, vector graphics&#10;&#10;Description automatically generated" id="137" name="Google Shape;137;p14"/>
          <p:cNvPicPr preferRelativeResize="0"/>
          <p:nvPr/>
        </p:nvPicPr>
        <p:blipFill rotWithShape="1">
          <a:blip r:embed="rId3">
            <a:alphaModFix/>
          </a:blip>
          <a:srcRect b="0" l="0" r="428" t="0"/>
          <a:stretch/>
        </p:blipFill>
        <p:spPr>
          <a:xfrm>
            <a:off x="-1664" y="-197000"/>
            <a:ext cx="9145665" cy="5143500"/>
          </a:xfrm>
          <a:prstGeom prst="rect">
            <a:avLst/>
          </a:prstGeom>
          <a:noFill/>
          <a:ln>
            <a:noFill/>
          </a:ln>
        </p:spPr>
      </p:pic>
      <p:sp>
        <p:nvSpPr>
          <p:cNvPr id="138" name="Google Shape;138;p14"/>
          <p:cNvSpPr txBox="1"/>
          <p:nvPr/>
        </p:nvSpPr>
        <p:spPr>
          <a:xfrm>
            <a:off x="138663" y="3520075"/>
            <a:ext cx="8865000" cy="1546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100"/>
              <a:t>Quarterly Event in partnership with </a:t>
            </a:r>
            <a:endParaRPr b="1" sz="3100"/>
          </a:p>
          <a:p>
            <a:pPr indent="0" lvl="0" marL="0" marR="0" rtl="0" algn="ctr">
              <a:spcBef>
                <a:spcPts val="0"/>
              </a:spcBef>
              <a:spcAft>
                <a:spcPts val="0"/>
              </a:spcAft>
              <a:buNone/>
            </a:pPr>
            <a:r>
              <a:rPr b="1" lang="en" sz="3100"/>
              <a:t>NMSU Arrowhead Center</a:t>
            </a:r>
            <a:endParaRPr b="1" sz="3100"/>
          </a:p>
          <a:p>
            <a:pPr indent="0" lvl="0" marL="0" marR="0" rtl="0" algn="ctr">
              <a:spcBef>
                <a:spcPts val="0"/>
              </a:spcBef>
              <a:spcAft>
                <a:spcPts val="0"/>
              </a:spcAft>
              <a:buNone/>
            </a:pPr>
            <a:r>
              <a:rPr b="1" lang="en" sz="3400"/>
              <a:t>9.5.24</a:t>
            </a:r>
            <a:endParaRPr b="1" sz="3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39662" y="299650"/>
            <a:ext cx="91440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SzPts val="990"/>
              <a:buNone/>
            </a:pPr>
            <a:r>
              <a:rPr b="1" lang="en" sz="4120">
                <a:solidFill>
                  <a:srgbClr val="B43F2F"/>
                </a:solidFill>
                <a:latin typeface="Arial"/>
                <a:ea typeface="Arial"/>
                <a:cs typeface="Arial"/>
                <a:sym typeface="Arial"/>
              </a:rPr>
              <a:t>New Mexico Made</a:t>
            </a:r>
            <a:endParaRPr b="1" sz="4120">
              <a:solidFill>
                <a:srgbClr val="B43F2F"/>
              </a:solidFill>
              <a:latin typeface="Arial"/>
              <a:ea typeface="Arial"/>
              <a:cs typeface="Arial"/>
              <a:sym typeface="Arial"/>
            </a:endParaRPr>
          </a:p>
        </p:txBody>
      </p:sp>
      <p:pic>
        <p:nvPicPr>
          <p:cNvPr id="215" name="Google Shape;215;p23"/>
          <p:cNvPicPr preferRelativeResize="0"/>
          <p:nvPr/>
        </p:nvPicPr>
        <p:blipFill>
          <a:blip r:embed="rId3">
            <a:alphaModFix/>
          </a:blip>
          <a:stretch>
            <a:fillRect/>
          </a:stretch>
        </p:blipFill>
        <p:spPr>
          <a:xfrm>
            <a:off x="5971900" y="3279338"/>
            <a:ext cx="2767625" cy="762425"/>
          </a:xfrm>
          <a:prstGeom prst="rect">
            <a:avLst/>
          </a:prstGeom>
          <a:noFill/>
          <a:ln>
            <a:noFill/>
          </a:ln>
        </p:spPr>
      </p:pic>
      <p:pic>
        <p:nvPicPr>
          <p:cNvPr id="216" name="Google Shape;216;p23"/>
          <p:cNvPicPr preferRelativeResize="0"/>
          <p:nvPr/>
        </p:nvPicPr>
        <p:blipFill rotWithShape="1">
          <a:blip r:embed="rId4">
            <a:alphaModFix/>
          </a:blip>
          <a:srcRect b="26882" l="0" r="0" t="24418"/>
          <a:stretch/>
        </p:blipFill>
        <p:spPr>
          <a:xfrm>
            <a:off x="302400" y="3084250"/>
            <a:ext cx="2529357" cy="1231750"/>
          </a:xfrm>
          <a:prstGeom prst="rect">
            <a:avLst/>
          </a:prstGeom>
          <a:noFill/>
          <a:ln>
            <a:noFill/>
          </a:ln>
        </p:spPr>
      </p:pic>
      <p:sp>
        <p:nvSpPr>
          <p:cNvPr id="217" name="Google Shape;217;p23"/>
          <p:cNvSpPr txBox="1"/>
          <p:nvPr/>
        </p:nvSpPr>
        <p:spPr>
          <a:xfrm>
            <a:off x="1988688" y="2380788"/>
            <a:ext cx="5166600" cy="54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dk2"/>
                </a:solidFill>
              </a:rPr>
              <a:t>Portfolio Companies Raising</a:t>
            </a:r>
            <a:endParaRPr b="1" sz="2200">
              <a:solidFill>
                <a:schemeClr val="dk2"/>
              </a:solidFill>
            </a:endParaRPr>
          </a:p>
        </p:txBody>
      </p:sp>
      <p:sp>
        <p:nvSpPr>
          <p:cNvPr id="218" name="Google Shape;218;p23"/>
          <p:cNvSpPr txBox="1"/>
          <p:nvPr/>
        </p:nvSpPr>
        <p:spPr>
          <a:xfrm>
            <a:off x="588750" y="1205825"/>
            <a:ext cx="7966500" cy="7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latin typeface="Calibri"/>
                <a:ea typeface="Calibri"/>
                <a:cs typeface="Calibri"/>
                <a:sym typeface="Calibri"/>
              </a:rPr>
              <a:t>OVER $30 MILLION INVESTED SINCE 1999</a:t>
            </a:r>
            <a:endParaRPr b="1" sz="3300">
              <a:latin typeface="Calibri"/>
              <a:ea typeface="Calibri"/>
              <a:cs typeface="Calibri"/>
              <a:sym typeface="Calibri"/>
            </a:endParaRPr>
          </a:p>
          <a:p>
            <a:pPr indent="0" lvl="0" marL="0" rtl="0" algn="ctr">
              <a:spcBef>
                <a:spcPts val="0"/>
              </a:spcBef>
              <a:spcAft>
                <a:spcPts val="0"/>
              </a:spcAft>
              <a:buNone/>
            </a:pPr>
            <a:r>
              <a:t/>
            </a:r>
            <a:endParaRPr b="1" sz="3500">
              <a:solidFill>
                <a:schemeClr val="dk2"/>
              </a:solidFill>
              <a:latin typeface="Calibri"/>
              <a:ea typeface="Calibri"/>
              <a:cs typeface="Calibri"/>
              <a:sym typeface="Calibri"/>
            </a:endParaRPr>
          </a:p>
        </p:txBody>
      </p:sp>
      <p:pic>
        <p:nvPicPr>
          <p:cNvPr id="219" name="Google Shape;219;p23"/>
          <p:cNvPicPr preferRelativeResize="0"/>
          <p:nvPr/>
        </p:nvPicPr>
        <p:blipFill rotWithShape="1">
          <a:blip r:embed="rId5">
            <a:alphaModFix/>
          </a:blip>
          <a:srcRect b="26315" l="26553" r="26557" t="26311"/>
          <a:stretch/>
        </p:blipFill>
        <p:spPr>
          <a:xfrm>
            <a:off x="3765463" y="2885275"/>
            <a:ext cx="1613075" cy="162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150" y="273850"/>
            <a:ext cx="91440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SzPts val="990"/>
              <a:buNone/>
            </a:pPr>
            <a:r>
              <a:rPr b="1" lang="en" sz="4120">
                <a:solidFill>
                  <a:srgbClr val="B43F2F"/>
                </a:solidFill>
                <a:latin typeface="Arial"/>
                <a:ea typeface="Arial"/>
                <a:cs typeface="Arial"/>
                <a:sym typeface="Arial"/>
              </a:rPr>
              <a:t>Portfolio </a:t>
            </a:r>
            <a:r>
              <a:rPr b="1" lang="en" sz="4120">
                <a:solidFill>
                  <a:srgbClr val="B43F2F"/>
                </a:solidFill>
                <a:latin typeface="Arial"/>
                <a:ea typeface="Arial"/>
                <a:cs typeface="Arial"/>
                <a:sym typeface="Arial"/>
              </a:rPr>
              <a:t>Companies</a:t>
            </a:r>
            <a:endParaRPr b="1" sz="4120">
              <a:solidFill>
                <a:srgbClr val="B43F2F"/>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b="0" l="7097" r="0" t="13748"/>
          <a:stretch/>
        </p:blipFill>
        <p:spPr>
          <a:xfrm>
            <a:off x="480388" y="2146963"/>
            <a:ext cx="3951477" cy="2067825"/>
          </a:xfrm>
          <a:prstGeom prst="rect">
            <a:avLst/>
          </a:prstGeom>
          <a:noFill/>
          <a:ln>
            <a:noFill/>
          </a:ln>
        </p:spPr>
      </p:pic>
      <p:pic>
        <p:nvPicPr>
          <p:cNvPr id="226" name="Google Shape;226;p24"/>
          <p:cNvPicPr preferRelativeResize="0"/>
          <p:nvPr/>
        </p:nvPicPr>
        <p:blipFill rotWithShape="1">
          <a:blip r:embed="rId4">
            <a:alphaModFix/>
          </a:blip>
          <a:srcRect b="0" l="27409" r="0" t="0"/>
          <a:stretch/>
        </p:blipFill>
        <p:spPr>
          <a:xfrm>
            <a:off x="5004122" y="1331800"/>
            <a:ext cx="3111952" cy="600825"/>
          </a:xfrm>
          <a:prstGeom prst="rect">
            <a:avLst/>
          </a:prstGeom>
          <a:noFill/>
          <a:ln>
            <a:noFill/>
          </a:ln>
        </p:spPr>
      </p:pic>
      <p:pic>
        <p:nvPicPr>
          <p:cNvPr id="227" name="Google Shape;227;p24"/>
          <p:cNvPicPr preferRelativeResize="0"/>
          <p:nvPr/>
        </p:nvPicPr>
        <p:blipFill>
          <a:blip r:embed="rId5">
            <a:alphaModFix/>
          </a:blip>
          <a:stretch>
            <a:fillRect/>
          </a:stretch>
        </p:blipFill>
        <p:spPr>
          <a:xfrm>
            <a:off x="342138" y="1424288"/>
            <a:ext cx="1606851" cy="415850"/>
          </a:xfrm>
          <a:prstGeom prst="rect">
            <a:avLst/>
          </a:prstGeom>
          <a:noFill/>
          <a:ln>
            <a:noFill/>
          </a:ln>
        </p:spPr>
      </p:pic>
      <p:pic>
        <p:nvPicPr>
          <p:cNvPr id="228" name="Google Shape;228;p24"/>
          <p:cNvPicPr preferRelativeResize="0"/>
          <p:nvPr/>
        </p:nvPicPr>
        <p:blipFill>
          <a:blip r:embed="rId6">
            <a:alphaModFix/>
          </a:blip>
          <a:stretch>
            <a:fillRect/>
          </a:stretch>
        </p:blipFill>
        <p:spPr>
          <a:xfrm>
            <a:off x="3703538" y="1268046"/>
            <a:ext cx="728325" cy="728325"/>
          </a:xfrm>
          <a:prstGeom prst="rect">
            <a:avLst/>
          </a:prstGeom>
          <a:noFill/>
          <a:ln>
            <a:noFill/>
          </a:ln>
        </p:spPr>
      </p:pic>
      <p:pic>
        <p:nvPicPr>
          <p:cNvPr id="229" name="Google Shape;229;p24"/>
          <p:cNvPicPr preferRelativeResize="0"/>
          <p:nvPr/>
        </p:nvPicPr>
        <p:blipFill>
          <a:blip r:embed="rId7">
            <a:alphaModFix/>
          </a:blip>
          <a:stretch>
            <a:fillRect/>
          </a:stretch>
        </p:blipFill>
        <p:spPr>
          <a:xfrm>
            <a:off x="2200585" y="1375238"/>
            <a:ext cx="1251354" cy="513950"/>
          </a:xfrm>
          <a:prstGeom prst="rect">
            <a:avLst/>
          </a:prstGeom>
          <a:noFill/>
          <a:ln>
            <a:noFill/>
          </a:ln>
        </p:spPr>
      </p:pic>
      <p:sp>
        <p:nvSpPr>
          <p:cNvPr id="230" name="Google Shape;230;p24"/>
          <p:cNvSpPr txBox="1"/>
          <p:nvPr/>
        </p:nvSpPr>
        <p:spPr>
          <a:xfrm>
            <a:off x="2163000" y="4377825"/>
            <a:ext cx="4817700" cy="400200"/>
          </a:xfrm>
          <a:prstGeom prst="rect">
            <a:avLst/>
          </a:prstGeom>
          <a:solidFill>
            <a:srgbClr val="B43F2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Full Portfolio: </a:t>
            </a:r>
            <a:r>
              <a:rPr b="1" lang="en" u="sng">
                <a:solidFill>
                  <a:schemeClr val="dk1"/>
                </a:solidFill>
                <a:hlinkClick r:id="rId8">
                  <a:extLst>
                    <a:ext uri="{A12FA001-AC4F-418D-AE19-62706E023703}">
                      <ahyp:hlinkClr val="tx"/>
                    </a:ext>
                  </a:extLst>
                </a:hlinkClick>
              </a:rPr>
              <a:t>https://nmangels.com/portfolio/</a:t>
            </a:r>
            <a:endParaRPr b="1">
              <a:solidFill>
                <a:schemeClr val="dk1"/>
              </a:solidFill>
            </a:endParaRPr>
          </a:p>
        </p:txBody>
      </p:sp>
      <p:pic>
        <p:nvPicPr>
          <p:cNvPr id="231" name="Google Shape;231;p24"/>
          <p:cNvPicPr preferRelativeResize="0"/>
          <p:nvPr/>
        </p:nvPicPr>
        <p:blipFill>
          <a:blip r:embed="rId9">
            <a:alphaModFix/>
          </a:blip>
          <a:stretch>
            <a:fillRect/>
          </a:stretch>
        </p:blipFill>
        <p:spPr>
          <a:xfrm>
            <a:off x="5004115" y="2480025"/>
            <a:ext cx="638175" cy="685800"/>
          </a:xfrm>
          <a:prstGeom prst="rect">
            <a:avLst/>
          </a:prstGeom>
          <a:noFill/>
          <a:ln>
            <a:noFill/>
          </a:ln>
        </p:spPr>
      </p:pic>
      <p:pic>
        <p:nvPicPr>
          <p:cNvPr id="232" name="Google Shape;232;p24"/>
          <p:cNvPicPr preferRelativeResize="0"/>
          <p:nvPr/>
        </p:nvPicPr>
        <p:blipFill>
          <a:blip r:embed="rId10">
            <a:alphaModFix/>
          </a:blip>
          <a:stretch>
            <a:fillRect/>
          </a:stretch>
        </p:blipFill>
        <p:spPr>
          <a:xfrm>
            <a:off x="5992515" y="2630850"/>
            <a:ext cx="1057275" cy="466725"/>
          </a:xfrm>
          <a:prstGeom prst="rect">
            <a:avLst/>
          </a:prstGeom>
          <a:noFill/>
          <a:ln>
            <a:noFill/>
          </a:ln>
        </p:spPr>
      </p:pic>
      <p:pic>
        <p:nvPicPr>
          <p:cNvPr id="233" name="Google Shape;233;p24"/>
          <p:cNvPicPr preferRelativeResize="0"/>
          <p:nvPr/>
        </p:nvPicPr>
        <p:blipFill>
          <a:blip r:embed="rId11">
            <a:alphaModFix/>
          </a:blip>
          <a:stretch>
            <a:fillRect/>
          </a:stretch>
        </p:blipFill>
        <p:spPr>
          <a:xfrm>
            <a:off x="7250313" y="2404563"/>
            <a:ext cx="1038225" cy="828675"/>
          </a:xfrm>
          <a:prstGeom prst="rect">
            <a:avLst/>
          </a:prstGeom>
          <a:noFill/>
          <a:ln>
            <a:noFill/>
          </a:ln>
        </p:spPr>
      </p:pic>
      <p:pic>
        <p:nvPicPr>
          <p:cNvPr id="234" name="Google Shape;234;p24"/>
          <p:cNvPicPr preferRelativeResize="0"/>
          <p:nvPr/>
        </p:nvPicPr>
        <p:blipFill>
          <a:blip r:embed="rId12">
            <a:alphaModFix/>
          </a:blip>
          <a:stretch>
            <a:fillRect/>
          </a:stretch>
        </p:blipFill>
        <p:spPr>
          <a:xfrm>
            <a:off x="4945515" y="3605175"/>
            <a:ext cx="1152525" cy="609600"/>
          </a:xfrm>
          <a:prstGeom prst="rect">
            <a:avLst/>
          </a:prstGeom>
          <a:noFill/>
          <a:ln>
            <a:noFill/>
          </a:ln>
        </p:spPr>
      </p:pic>
      <p:pic>
        <p:nvPicPr>
          <p:cNvPr id="235" name="Google Shape;235;p24"/>
          <p:cNvPicPr preferRelativeResize="0"/>
          <p:nvPr/>
        </p:nvPicPr>
        <p:blipFill>
          <a:blip r:embed="rId13">
            <a:alphaModFix/>
          </a:blip>
          <a:stretch>
            <a:fillRect/>
          </a:stretch>
        </p:blipFill>
        <p:spPr>
          <a:xfrm>
            <a:off x="6267640" y="3705188"/>
            <a:ext cx="1066800" cy="409575"/>
          </a:xfrm>
          <a:prstGeom prst="rect">
            <a:avLst/>
          </a:prstGeom>
          <a:noFill/>
          <a:ln>
            <a:noFill/>
          </a:ln>
        </p:spPr>
      </p:pic>
      <p:pic>
        <p:nvPicPr>
          <p:cNvPr id="236" name="Google Shape;236;p24"/>
          <p:cNvPicPr preferRelativeResize="0"/>
          <p:nvPr/>
        </p:nvPicPr>
        <p:blipFill>
          <a:blip r:embed="rId14">
            <a:alphaModFix/>
          </a:blip>
          <a:stretch>
            <a:fillRect/>
          </a:stretch>
        </p:blipFill>
        <p:spPr>
          <a:xfrm>
            <a:off x="7416925" y="3633763"/>
            <a:ext cx="1238250" cy="55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nvSpPr>
        <p:spPr>
          <a:xfrm>
            <a:off x="429025" y="1420450"/>
            <a:ext cx="8148600" cy="3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Calibri"/>
                <a:ea typeface="Calibri"/>
                <a:cs typeface="Calibri"/>
                <a:sym typeface="Calibri"/>
              </a:rPr>
              <a:t>1. </a:t>
            </a:r>
            <a:r>
              <a:rPr b="1" lang="en" sz="2400">
                <a:solidFill>
                  <a:schemeClr val="dk2"/>
                </a:solidFill>
                <a:latin typeface="Calibri"/>
                <a:ea typeface="Calibri"/>
                <a:cs typeface="Calibri"/>
                <a:sym typeface="Calibri"/>
              </a:rPr>
              <a:t>Introduce Yourself</a:t>
            </a:r>
            <a:endParaRPr b="1" sz="24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Send solid intro email w/ presentation</a:t>
            </a:r>
            <a:endParaRPr sz="20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Apply on Gust </a:t>
            </a:r>
            <a:r>
              <a:rPr lang="en" sz="2000" u="sng">
                <a:solidFill>
                  <a:schemeClr val="hlink"/>
                </a:solidFill>
                <a:latin typeface="Calibri"/>
                <a:ea typeface="Calibri"/>
                <a:cs typeface="Calibri"/>
                <a:sym typeface="Calibri"/>
                <a:hlinkClick r:id="rId3"/>
              </a:rPr>
              <a:t>nmangels.com/applyforfunding/</a:t>
            </a:r>
            <a:endParaRPr sz="2000">
              <a:solidFill>
                <a:schemeClr val="dk2"/>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Calibri"/>
              <a:ea typeface="Calibri"/>
              <a:cs typeface="Calibri"/>
              <a:sym typeface="Calibri"/>
            </a:endParaRPr>
          </a:p>
          <a:p>
            <a:pPr indent="0" lvl="0" marL="0" rtl="0" algn="l">
              <a:spcBef>
                <a:spcPts val="0"/>
              </a:spcBef>
              <a:spcAft>
                <a:spcPts val="0"/>
              </a:spcAft>
              <a:buNone/>
            </a:pPr>
            <a:r>
              <a:rPr b="1" lang="en" sz="2400">
                <a:solidFill>
                  <a:schemeClr val="dk2"/>
                </a:solidFill>
                <a:latin typeface="Calibri"/>
                <a:ea typeface="Calibri"/>
                <a:cs typeface="Calibri"/>
                <a:sym typeface="Calibri"/>
              </a:rPr>
              <a:t>2.  Explore - “Time and Talent”</a:t>
            </a:r>
            <a:endParaRPr b="1" sz="24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Quick Assessment - Written Feedback</a:t>
            </a:r>
            <a:endParaRPr sz="20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Get to know us:  Members, Sponsors, Partners</a:t>
            </a:r>
            <a:endParaRPr sz="2000">
              <a:solidFill>
                <a:schemeClr val="dk2"/>
              </a:solidFill>
              <a:latin typeface="Calibri"/>
              <a:ea typeface="Calibri"/>
              <a:cs typeface="Calibri"/>
              <a:sym typeface="Calibri"/>
            </a:endParaRPr>
          </a:p>
          <a:p>
            <a:pPr indent="0" lvl="0" marL="0" rtl="0" algn="l">
              <a:spcBef>
                <a:spcPts val="0"/>
              </a:spcBef>
              <a:spcAft>
                <a:spcPts val="0"/>
              </a:spcAft>
              <a:buNone/>
            </a:pPr>
            <a:r>
              <a:t/>
            </a:r>
            <a:endParaRPr b="1">
              <a:solidFill>
                <a:schemeClr val="dk2"/>
              </a:solidFill>
              <a:latin typeface="Calibri"/>
              <a:ea typeface="Calibri"/>
              <a:cs typeface="Calibri"/>
              <a:sym typeface="Calibri"/>
            </a:endParaRPr>
          </a:p>
          <a:p>
            <a:pPr indent="0" lvl="0" marL="0" rtl="0" algn="l">
              <a:spcBef>
                <a:spcPts val="0"/>
              </a:spcBef>
              <a:spcAft>
                <a:spcPts val="0"/>
              </a:spcAft>
              <a:buNone/>
            </a:pPr>
            <a:r>
              <a:rPr b="1" lang="en" sz="2400">
                <a:solidFill>
                  <a:schemeClr val="dk2"/>
                </a:solidFill>
                <a:latin typeface="Calibri"/>
                <a:ea typeface="Calibri"/>
                <a:cs typeface="Calibri"/>
                <a:sym typeface="Calibri"/>
              </a:rPr>
              <a:t>3.  Build Value - “Treasure”</a:t>
            </a:r>
            <a:endParaRPr b="1" sz="24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Pitch, Deep Dive, Due Diligence</a:t>
            </a:r>
            <a:endParaRPr sz="2000">
              <a:solidFill>
                <a:schemeClr val="dk2"/>
              </a:solidFill>
              <a:latin typeface="Calibri"/>
              <a:ea typeface="Calibri"/>
              <a:cs typeface="Calibri"/>
              <a:sym typeface="Calibri"/>
            </a:endParaRPr>
          </a:p>
          <a:p>
            <a:pPr indent="0" lvl="0" marL="457200" rtl="0" algn="l">
              <a:spcBef>
                <a:spcPts val="0"/>
              </a:spcBef>
              <a:spcAft>
                <a:spcPts val="0"/>
              </a:spcAft>
              <a:buNone/>
            </a:pPr>
            <a:r>
              <a:rPr lang="en" sz="2000">
                <a:solidFill>
                  <a:schemeClr val="dk2"/>
                </a:solidFill>
                <a:latin typeface="Calibri"/>
                <a:ea typeface="Calibri"/>
                <a:cs typeface="Calibri"/>
                <a:sym typeface="Calibri"/>
              </a:rPr>
              <a:t>Engage with seasoned entrepreneurs, investors in NM community</a:t>
            </a:r>
            <a:endParaRPr sz="2000">
              <a:solidFill>
                <a:schemeClr val="dk2"/>
              </a:solidFill>
              <a:latin typeface="Calibri"/>
              <a:ea typeface="Calibri"/>
              <a:cs typeface="Calibri"/>
              <a:sym typeface="Calibri"/>
            </a:endParaRPr>
          </a:p>
        </p:txBody>
      </p:sp>
      <p:sp>
        <p:nvSpPr>
          <p:cNvPr id="242" name="Google Shape;242;p25"/>
          <p:cNvSpPr txBox="1"/>
          <p:nvPr>
            <p:ph type="title"/>
          </p:nvPr>
        </p:nvSpPr>
        <p:spPr>
          <a:xfrm>
            <a:off x="-150" y="273850"/>
            <a:ext cx="91440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SzPts val="990"/>
              <a:buNone/>
            </a:pPr>
            <a:r>
              <a:rPr b="1" lang="en" sz="4120">
                <a:solidFill>
                  <a:srgbClr val="B43F2F"/>
                </a:solidFill>
                <a:latin typeface="Arial"/>
                <a:ea typeface="Arial"/>
                <a:cs typeface="Arial"/>
                <a:sym typeface="Arial"/>
              </a:rPr>
              <a:t>New Companies:  </a:t>
            </a:r>
            <a:endParaRPr b="1" sz="4120">
              <a:solidFill>
                <a:srgbClr val="B43F2F"/>
              </a:solidFill>
              <a:latin typeface="Arial"/>
              <a:ea typeface="Arial"/>
              <a:cs typeface="Arial"/>
              <a:sym typeface="Arial"/>
            </a:endParaRPr>
          </a:p>
          <a:p>
            <a:pPr indent="0" lvl="0" marL="0" rtl="0" algn="ctr">
              <a:spcBef>
                <a:spcPts val="0"/>
              </a:spcBef>
              <a:spcAft>
                <a:spcPts val="0"/>
              </a:spcAft>
              <a:buSzPts val="990"/>
              <a:buNone/>
            </a:pPr>
            <a:r>
              <a:rPr b="1" lang="en" sz="4120">
                <a:solidFill>
                  <a:srgbClr val="B43F2F"/>
                </a:solidFill>
                <a:latin typeface="Arial"/>
                <a:ea typeface="Arial"/>
                <a:cs typeface="Arial"/>
                <a:sym typeface="Arial"/>
              </a:rPr>
              <a:t>Relationship not Transaction</a:t>
            </a:r>
            <a:endParaRPr b="1" sz="4120">
              <a:solidFill>
                <a:srgbClr val="B43F2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nvSpPr>
        <p:spPr>
          <a:xfrm>
            <a:off x="0" y="337900"/>
            <a:ext cx="9144000" cy="711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None/>
            </a:pPr>
            <a:r>
              <a:rPr b="1" lang="en" sz="3800">
                <a:solidFill>
                  <a:srgbClr val="B43F2F"/>
                </a:solidFill>
              </a:rPr>
              <a:t>NM</a:t>
            </a:r>
            <a:r>
              <a:rPr b="1" lang="en" sz="3800">
                <a:solidFill>
                  <a:srgbClr val="B43F2F"/>
                </a:solidFill>
              </a:rPr>
              <a:t> Vintage Fund </a:t>
            </a:r>
            <a:endParaRPr b="1" sz="3800">
              <a:solidFill>
                <a:srgbClr val="B43F2F"/>
              </a:solidFill>
            </a:endParaRPr>
          </a:p>
        </p:txBody>
      </p:sp>
      <p:sp>
        <p:nvSpPr>
          <p:cNvPr id="248" name="Google Shape;248;p26"/>
          <p:cNvSpPr txBox="1"/>
          <p:nvPr/>
        </p:nvSpPr>
        <p:spPr>
          <a:xfrm>
            <a:off x="3218775" y="1382850"/>
            <a:ext cx="5670900" cy="3115500"/>
          </a:xfrm>
          <a:prstGeom prst="rect">
            <a:avLst/>
          </a:prstGeom>
          <a:noFill/>
          <a:ln>
            <a:noFill/>
          </a:ln>
        </p:spPr>
        <p:txBody>
          <a:bodyPr anchorCtr="0" anchor="t" bIns="0" lIns="0" spcFirstLastPara="1" rIns="0" wrap="square" tIns="53975">
            <a:noAutofit/>
          </a:bodyPr>
          <a:lstStyle/>
          <a:p>
            <a:pPr indent="0" lvl="0" marL="0" marR="5080" rtl="0" algn="l">
              <a:lnSpc>
                <a:spcPct val="115000"/>
              </a:lnSpc>
              <a:spcBef>
                <a:spcPts val="1000"/>
              </a:spcBef>
              <a:spcAft>
                <a:spcPts val="0"/>
              </a:spcAft>
              <a:buNone/>
            </a:pPr>
            <a:r>
              <a:rPr b="1" lang="en" sz="2900">
                <a:latin typeface="Calibri"/>
                <a:ea typeface="Calibri"/>
                <a:cs typeface="Calibri"/>
                <a:sym typeface="Calibri"/>
              </a:rPr>
              <a:t>Purpose:</a:t>
            </a:r>
            <a:r>
              <a:rPr lang="en" sz="2900">
                <a:latin typeface="Calibri"/>
                <a:ea typeface="Calibri"/>
                <a:cs typeface="Calibri"/>
                <a:sym typeface="Calibri"/>
              </a:rPr>
              <a:t>  </a:t>
            </a:r>
            <a:r>
              <a:rPr lang="en" sz="2500">
                <a:latin typeface="Calibri"/>
                <a:ea typeface="Calibri"/>
                <a:cs typeface="Calibri"/>
                <a:sym typeface="Calibri"/>
              </a:rPr>
              <a:t>Support local companies, NM founders &amp; businesses making a difference in our state</a:t>
            </a:r>
            <a:endParaRPr sz="2500">
              <a:latin typeface="Calibri"/>
              <a:ea typeface="Calibri"/>
              <a:cs typeface="Calibri"/>
              <a:sym typeface="Calibri"/>
            </a:endParaRPr>
          </a:p>
          <a:p>
            <a:pPr indent="0" lvl="0" marL="0" marR="5080" rtl="0" algn="l">
              <a:lnSpc>
                <a:spcPct val="115000"/>
              </a:lnSpc>
              <a:spcBef>
                <a:spcPts val="1000"/>
              </a:spcBef>
              <a:spcAft>
                <a:spcPts val="0"/>
              </a:spcAft>
              <a:buNone/>
            </a:pPr>
            <a:r>
              <a:rPr b="1" lang="en" sz="2900">
                <a:latin typeface="Calibri"/>
                <a:ea typeface="Calibri"/>
                <a:cs typeface="Calibri"/>
                <a:sym typeface="Calibri"/>
              </a:rPr>
              <a:t>Focus:  </a:t>
            </a:r>
            <a:r>
              <a:rPr lang="en" sz="2500">
                <a:latin typeface="Calibri"/>
                <a:ea typeface="Calibri"/>
                <a:cs typeface="Calibri"/>
                <a:sym typeface="Calibri"/>
              </a:rPr>
              <a:t>Early-Stage / High Growth</a:t>
            </a:r>
            <a:endParaRPr sz="2500">
              <a:latin typeface="Calibri"/>
              <a:ea typeface="Calibri"/>
              <a:cs typeface="Calibri"/>
              <a:sym typeface="Calibri"/>
            </a:endParaRPr>
          </a:p>
          <a:p>
            <a:pPr indent="0" lvl="0" marL="0" marR="5080" rtl="0" algn="l">
              <a:lnSpc>
                <a:spcPct val="115000"/>
              </a:lnSpc>
              <a:spcBef>
                <a:spcPts val="1000"/>
              </a:spcBef>
              <a:spcAft>
                <a:spcPts val="0"/>
              </a:spcAft>
              <a:buNone/>
            </a:pPr>
            <a:r>
              <a:rPr b="1" lang="en" sz="2900">
                <a:latin typeface="Calibri"/>
                <a:ea typeface="Calibri"/>
                <a:cs typeface="Calibri"/>
                <a:sym typeface="Calibri"/>
              </a:rPr>
              <a:t>Benefits investors &amp; entrepreneurs</a:t>
            </a:r>
            <a:endParaRPr b="1" sz="2900">
              <a:latin typeface="Calibri"/>
              <a:ea typeface="Calibri"/>
              <a:cs typeface="Calibri"/>
              <a:sym typeface="Calibri"/>
            </a:endParaRPr>
          </a:p>
          <a:p>
            <a:pPr indent="0" lvl="0" marL="0" marR="5080" rtl="0" algn="l">
              <a:lnSpc>
                <a:spcPct val="115000"/>
              </a:lnSpc>
              <a:spcBef>
                <a:spcPts val="1000"/>
              </a:spcBef>
              <a:spcAft>
                <a:spcPts val="1000"/>
              </a:spcAft>
              <a:buNone/>
            </a:pPr>
            <a:r>
              <a:rPr b="1" lang="en" sz="2900" u="sng">
                <a:solidFill>
                  <a:srgbClr val="007599"/>
                </a:solidFill>
                <a:latin typeface="Calibri"/>
                <a:ea typeface="Calibri"/>
                <a:cs typeface="Calibri"/>
                <a:sym typeface="Calibri"/>
                <a:hlinkClick r:id="rId3">
                  <a:extLst>
                    <a:ext uri="{A12FA001-AC4F-418D-AE19-62706E023703}">
                      <ahyp:hlinkClr val="tx"/>
                    </a:ext>
                  </a:extLst>
                </a:hlinkClick>
              </a:rPr>
              <a:t>nmvintagefund.com</a:t>
            </a:r>
            <a:endParaRPr b="1" sz="2900">
              <a:latin typeface="Calibri"/>
              <a:ea typeface="Calibri"/>
              <a:cs typeface="Calibri"/>
              <a:sym typeface="Calibri"/>
            </a:endParaRPr>
          </a:p>
        </p:txBody>
      </p:sp>
      <p:pic>
        <p:nvPicPr>
          <p:cNvPr id="249" name="Google Shape;249;p26"/>
          <p:cNvPicPr preferRelativeResize="0"/>
          <p:nvPr/>
        </p:nvPicPr>
        <p:blipFill>
          <a:blip r:embed="rId4">
            <a:alphaModFix/>
          </a:blip>
          <a:stretch>
            <a:fillRect/>
          </a:stretch>
        </p:blipFill>
        <p:spPr>
          <a:xfrm>
            <a:off x="352825" y="1324575"/>
            <a:ext cx="2471851" cy="2750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nvSpPr>
        <p:spPr>
          <a:xfrm>
            <a:off x="0" y="337900"/>
            <a:ext cx="9144000" cy="711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None/>
            </a:pPr>
            <a:r>
              <a:rPr b="1" lang="en" sz="3800">
                <a:solidFill>
                  <a:srgbClr val="B43F2F"/>
                </a:solidFill>
              </a:rPr>
              <a:t>NM Vintage Fund in Operation</a:t>
            </a:r>
            <a:endParaRPr b="1" sz="3800">
              <a:solidFill>
                <a:srgbClr val="B43F2F"/>
              </a:solidFill>
            </a:endParaRPr>
          </a:p>
        </p:txBody>
      </p:sp>
      <p:sp>
        <p:nvSpPr>
          <p:cNvPr id="255" name="Google Shape;255;p27"/>
          <p:cNvSpPr txBox="1"/>
          <p:nvPr/>
        </p:nvSpPr>
        <p:spPr>
          <a:xfrm>
            <a:off x="3255700" y="1382850"/>
            <a:ext cx="4957800" cy="3115500"/>
          </a:xfrm>
          <a:prstGeom prst="rect">
            <a:avLst/>
          </a:prstGeom>
          <a:noFill/>
          <a:ln>
            <a:noFill/>
          </a:ln>
        </p:spPr>
        <p:txBody>
          <a:bodyPr anchorCtr="0" anchor="t" bIns="0" lIns="0" spcFirstLastPara="1" rIns="0" wrap="square" tIns="53975">
            <a:noAutofit/>
          </a:bodyPr>
          <a:lstStyle/>
          <a:p>
            <a:pPr indent="0" lvl="0" marL="0" marR="5080" rtl="0" algn="l">
              <a:lnSpc>
                <a:spcPct val="90000"/>
              </a:lnSpc>
              <a:spcBef>
                <a:spcPts val="1000"/>
              </a:spcBef>
              <a:spcAft>
                <a:spcPts val="0"/>
              </a:spcAft>
              <a:buNone/>
            </a:pPr>
            <a:r>
              <a:rPr b="1" lang="en" sz="2800">
                <a:latin typeface="Calibri"/>
                <a:ea typeface="Calibri"/>
                <a:cs typeface="Calibri"/>
                <a:sym typeface="Calibri"/>
              </a:rPr>
              <a:t>Funds I &amp; II Closed </a:t>
            </a:r>
            <a:endParaRPr b="1" sz="2800">
              <a:latin typeface="Calibri"/>
              <a:ea typeface="Calibri"/>
              <a:cs typeface="Calibri"/>
              <a:sym typeface="Calibri"/>
            </a:endParaRPr>
          </a:p>
          <a:p>
            <a:pPr indent="0" lvl="0" marL="0" marR="5080" rtl="0" algn="l">
              <a:lnSpc>
                <a:spcPct val="90000"/>
              </a:lnSpc>
              <a:spcBef>
                <a:spcPts val="1000"/>
              </a:spcBef>
              <a:spcAft>
                <a:spcPts val="0"/>
              </a:spcAft>
              <a:buNone/>
            </a:pPr>
            <a:r>
              <a:rPr b="1" lang="en" sz="2800">
                <a:latin typeface="Calibri"/>
                <a:ea typeface="Calibri"/>
                <a:cs typeface="Calibri"/>
                <a:sym typeface="Calibri"/>
              </a:rPr>
              <a:t>~</a:t>
            </a:r>
            <a:r>
              <a:rPr b="1" lang="en" sz="2800">
                <a:latin typeface="Calibri"/>
                <a:ea typeface="Calibri"/>
                <a:cs typeface="Calibri"/>
                <a:sym typeface="Calibri"/>
              </a:rPr>
              <a:t>$4MM,</a:t>
            </a:r>
            <a:r>
              <a:rPr lang="en" sz="2400">
                <a:latin typeface="Calibri"/>
                <a:ea typeface="Calibri"/>
                <a:cs typeface="Calibri"/>
                <a:sym typeface="Calibri"/>
              </a:rPr>
              <a:t> Investors </a:t>
            </a:r>
            <a:r>
              <a:rPr lang="en" sz="2400">
                <a:latin typeface="Calibri"/>
                <a:ea typeface="Calibri"/>
                <a:cs typeface="Calibri"/>
                <a:sym typeface="Calibri"/>
              </a:rPr>
              <a:t>~90% NM residents</a:t>
            </a:r>
            <a:endParaRPr sz="2800">
              <a:latin typeface="Calibri"/>
              <a:ea typeface="Calibri"/>
              <a:cs typeface="Calibri"/>
              <a:sym typeface="Calibri"/>
            </a:endParaRPr>
          </a:p>
          <a:p>
            <a:pPr indent="0" lvl="0" marL="0" marR="5080" rtl="0" algn="l">
              <a:lnSpc>
                <a:spcPct val="90000"/>
              </a:lnSpc>
              <a:spcBef>
                <a:spcPts val="1000"/>
              </a:spcBef>
              <a:spcAft>
                <a:spcPts val="0"/>
              </a:spcAft>
              <a:buNone/>
            </a:pPr>
            <a:r>
              <a:rPr b="1" lang="en" sz="2800">
                <a:latin typeface="Calibri"/>
                <a:ea typeface="Calibri"/>
                <a:cs typeface="Calibri"/>
                <a:sym typeface="Calibri"/>
              </a:rPr>
              <a:t>26</a:t>
            </a:r>
            <a:r>
              <a:rPr b="1" lang="en" sz="2800">
                <a:latin typeface="Calibri"/>
                <a:ea typeface="Calibri"/>
                <a:cs typeface="Calibri"/>
                <a:sym typeface="Calibri"/>
              </a:rPr>
              <a:t> companies, </a:t>
            </a:r>
            <a:r>
              <a:rPr lang="en" sz="2400">
                <a:latin typeface="Calibri"/>
                <a:ea typeface="Calibri"/>
                <a:cs typeface="Calibri"/>
                <a:sym typeface="Calibri"/>
              </a:rPr>
              <a:t>11 </a:t>
            </a:r>
            <a:r>
              <a:rPr lang="en" sz="2400">
                <a:latin typeface="Calibri"/>
                <a:ea typeface="Calibri"/>
                <a:cs typeface="Calibri"/>
                <a:sym typeface="Calibri"/>
              </a:rPr>
              <a:t>angel tax credits</a:t>
            </a:r>
            <a:endParaRPr sz="2400">
              <a:latin typeface="Calibri"/>
              <a:ea typeface="Calibri"/>
              <a:cs typeface="Calibri"/>
              <a:sym typeface="Calibri"/>
            </a:endParaRPr>
          </a:p>
          <a:p>
            <a:pPr indent="0" lvl="0" marL="0" marR="5080" rtl="0" algn="l">
              <a:lnSpc>
                <a:spcPct val="90000"/>
              </a:lnSpc>
              <a:spcBef>
                <a:spcPts val="1000"/>
              </a:spcBef>
              <a:spcAft>
                <a:spcPts val="0"/>
              </a:spcAft>
              <a:buNone/>
            </a:pPr>
            <a:r>
              <a:t/>
            </a:r>
            <a:endParaRPr sz="1200">
              <a:latin typeface="Calibri"/>
              <a:ea typeface="Calibri"/>
              <a:cs typeface="Calibri"/>
              <a:sym typeface="Calibri"/>
            </a:endParaRPr>
          </a:p>
          <a:p>
            <a:pPr indent="0" lvl="0" marL="0" marR="5080" rtl="0" algn="l">
              <a:lnSpc>
                <a:spcPct val="90000"/>
              </a:lnSpc>
              <a:spcBef>
                <a:spcPts val="1000"/>
              </a:spcBef>
              <a:spcAft>
                <a:spcPts val="0"/>
              </a:spcAft>
              <a:buNone/>
            </a:pPr>
            <a:r>
              <a:rPr b="1" lang="en" sz="2800">
                <a:latin typeface="Calibri"/>
                <a:ea typeface="Calibri"/>
                <a:cs typeface="Calibri"/>
                <a:sym typeface="Calibri"/>
              </a:rPr>
              <a:t>Fund III (2024)  </a:t>
            </a:r>
            <a:endParaRPr b="1" sz="2400">
              <a:latin typeface="Calibri"/>
              <a:ea typeface="Calibri"/>
              <a:cs typeface="Calibri"/>
              <a:sym typeface="Calibri"/>
            </a:endParaRPr>
          </a:p>
          <a:p>
            <a:pPr indent="0" lvl="0" marL="0" marR="5080" rtl="0" algn="l">
              <a:lnSpc>
                <a:spcPct val="90000"/>
              </a:lnSpc>
              <a:spcBef>
                <a:spcPts val="1000"/>
              </a:spcBef>
              <a:spcAft>
                <a:spcPts val="0"/>
              </a:spcAft>
              <a:buNone/>
            </a:pPr>
            <a:r>
              <a:rPr b="1" lang="en" sz="2800">
                <a:latin typeface="Calibri"/>
                <a:ea typeface="Calibri"/>
                <a:cs typeface="Calibri"/>
                <a:sym typeface="Calibri"/>
              </a:rPr>
              <a:t>First Close was </a:t>
            </a:r>
            <a:r>
              <a:rPr b="1" lang="en" sz="2800">
                <a:latin typeface="Calibri"/>
                <a:ea typeface="Calibri"/>
                <a:cs typeface="Calibri"/>
                <a:sym typeface="Calibri"/>
              </a:rPr>
              <a:t>July 2024 </a:t>
            </a:r>
            <a:endParaRPr b="1" sz="2800">
              <a:latin typeface="Calibri"/>
              <a:ea typeface="Calibri"/>
              <a:cs typeface="Calibri"/>
              <a:sym typeface="Calibri"/>
            </a:endParaRPr>
          </a:p>
          <a:p>
            <a:pPr indent="0" lvl="0" marL="0" marR="5080" rtl="0" algn="l">
              <a:lnSpc>
                <a:spcPct val="90000"/>
              </a:lnSpc>
              <a:spcBef>
                <a:spcPts val="1000"/>
              </a:spcBef>
              <a:spcAft>
                <a:spcPts val="0"/>
              </a:spcAft>
              <a:buNone/>
            </a:pPr>
            <a:r>
              <a:rPr lang="en" sz="2400">
                <a:latin typeface="Calibri"/>
                <a:ea typeface="Calibri"/>
                <a:cs typeface="Calibri"/>
                <a:sym typeface="Calibri"/>
              </a:rPr>
              <a:t>$1+MM, 5 investments so far</a:t>
            </a:r>
            <a:endParaRPr sz="2400">
              <a:latin typeface="Calibri"/>
              <a:ea typeface="Calibri"/>
              <a:cs typeface="Calibri"/>
              <a:sym typeface="Calibri"/>
            </a:endParaRPr>
          </a:p>
        </p:txBody>
      </p:sp>
      <p:pic>
        <p:nvPicPr>
          <p:cNvPr id="256" name="Google Shape;256;p27"/>
          <p:cNvPicPr preferRelativeResize="0"/>
          <p:nvPr/>
        </p:nvPicPr>
        <p:blipFill>
          <a:blip r:embed="rId3">
            <a:alphaModFix/>
          </a:blip>
          <a:stretch>
            <a:fillRect/>
          </a:stretch>
        </p:blipFill>
        <p:spPr>
          <a:xfrm>
            <a:off x="525800" y="1682100"/>
            <a:ext cx="2036950" cy="2266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nvSpPr>
        <p:spPr>
          <a:xfrm>
            <a:off x="0" y="269225"/>
            <a:ext cx="91440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000">
                <a:solidFill>
                  <a:srgbClr val="B43F2F"/>
                </a:solidFill>
              </a:rPr>
              <a:t>2024 </a:t>
            </a:r>
            <a:r>
              <a:rPr b="1" lang="en" sz="4000">
                <a:solidFill>
                  <a:srgbClr val="B43F2F"/>
                </a:solidFill>
              </a:rPr>
              <a:t>Done - Community</a:t>
            </a:r>
            <a:endParaRPr sz="4000"/>
          </a:p>
        </p:txBody>
      </p:sp>
      <p:sp>
        <p:nvSpPr>
          <p:cNvPr id="262" name="Google Shape;262;p28"/>
          <p:cNvSpPr txBox="1"/>
          <p:nvPr/>
        </p:nvSpPr>
        <p:spPr>
          <a:xfrm>
            <a:off x="212100" y="1728650"/>
            <a:ext cx="5907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500">
              <a:solidFill>
                <a:srgbClr val="595959"/>
              </a:solidFill>
            </a:endParaRPr>
          </a:p>
        </p:txBody>
      </p:sp>
      <p:sp>
        <p:nvSpPr>
          <p:cNvPr id="263" name="Google Shape;263;p28"/>
          <p:cNvSpPr txBox="1"/>
          <p:nvPr/>
        </p:nvSpPr>
        <p:spPr>
          <a:xfrm>
            <a:off x="3493175" y="1056900"/>
            <a:ext cx="5574600" cy="374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222222"/>
                </a:solidFill>
                <a:latin typeface="Calibri"/>
                <a:ea typeface="Calibri"/>
                <a:cs typeface="Calibri"/>
                <a:sym typeface="Calibri"/>
              </a:rPr>
              <a:t>Programs</a:t>
            </a:r>
            <a:endParaRPr b="1" sz="24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Partnered NMSU Arrowhead - Scale Up! Sprints </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Mentor NMEDD &amp; UNM Rainforest 2024 </a:t>
            </a:r>
            <a:r>
              <a:rPr lang="en" sz="2000">
                <a:highlight>
                  <a:srgbClr val="FFFFFF"/>
                </a:highlight>
                <a:latin typeface="Calibri"/>
                <a:ea typeface="Calibri"/>
                <a:cs typeface="Calibri"/>
                <a:sym typeface="Calibri"/>
              </a:rPr>
              <a:t>NM Research University Team Award Winners</a:t>
            </a:r>
            <a:endParaRPr sz="2000">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 sz="2000">
                <a:highlight>
                  <a:srgbClr val="FFFFFF"/>
                </a:highlight>
                <a:latin typeface="Calibri"/>
                <a:ea typeface="Calibri"/>
                <a:cs typeface="Calibri"/>
                <a:sym typeface="Calibri"/>
              </a:rPr>
              <a:t>Advisor for FedTech BOOST Program </a:t>
            </a:r>
            <a:endParaRPr sz="2000">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Launched NM Angels Ambassador Program</a:t>
            </a:r>
            <a:r>
              <a:rPr lang="en" sz="2000">
                <a:solidFill>
                  <a:srgbClr val="222222"/>
                </a:solidFill>
                <a:latin typeface="Calibri"/>
                <a:ea typeface="Calibri"/>
                <a:cs typeface="Calibri"/>
                <a:sym typeface="Calibri"/>
              </a:rPr>
              <a:t> </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Renewed NM Angel Tax Credit </a:t>
            </a:r>
            <a:r>
              <a:rPr lang="en" sz="2000">
                <a:solidFill>
                  <a:srgbClr val="222222"/>
                </a:solidFill>
                <a:latin typeface="Calibri"/>
                <a:ea typeface="Calibri"/>
                <a:cs typeface="Calibri"/>
                <a:sym typeface="Calibri"/>
              </a:rPr>
              <a:t>to 2030!</a:t>
            </a:r>
            <a:endParaRPr sz="20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b="1" lang="en" sz="2400">
                <a:solidFill>
                  <a:srgbClr val="222222"/>
                </a:solidFill>
                <a:latin typeface="Calibri"/>
                <a:ea typeface="Calibri"/>
                <a:cs typeface="Calibri"/>
                <a:sym typeface="Calibri"/>
              </a:rPr>
              <a:t>Events</a:t>
            </a:r>
            <a:endParaRPr b="1" sz="24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sz="2000">
                <a:solidFill>
                  <a:srgbClr val="222222"/>
                </a:solidFill>
                <a:latin typeface="Calibri"/>
                <a:ea typeface="Calibri"/>
                <a:cs typeface="Calibri"/>
                <a:sym typeface="Calibri"/>
              </a:rPr>
              <a:t>Produced, partnered 60+ events ~4,000 participants </a:t>
            </a:r>
            <a:endParaRPr sz="2000">
              <a:solidFill>
                <a:srgbClr val="222222"/>
              </a:solidFill>
              <a:latin typeface="Calibri"/>
              <a:ea typeface="Calibri"/>
              <a:cs typeface="Calibri"/>
              <a:sym typeface="Calibri"/>
            </a:endParaRPr>
          </a:p>
        </p:txBody>
      </p:sp>
      <p:pic>
        <p:nvPicPr>
          <p:cNvPr id="264" name="Google Shape;264;p28"/>
          <p:cNvPicPr preferRelativeResize="0"/>
          <p:nvPr/>
        </p:nvPicPr>
        <p:blipFill>
          <a:blip r:embed="rId3">
            <a:alphaModFix/>
          </a:blip>
          <a:stretch>
            <a:fillRect/>
          </a:stretch>
        </p:blipFill>
        <p:spPr>
          <a:xfrm>
            <a:off x="212099" y="1728650"/>
            <a:ext cx="3146726" cy="1919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nvSpPr>
        <p:spPr>
          <a:xfrm>
            <a:off x="0" y="269225"/>
            <a:ext cx="91440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000">
                <a:solidFill>
                  <a:srgbClr val="B43F2F"/>
                </a:solidFill>
              </a:rPr>
              <a:t>2024 </a:t>
            </a:r>
            <a:r>
              <a:rPr b="1" lang="en" sz="4000">
                <a:solidFill>
                  <a:srgbClr val="B43F2F"/>
                </a:solidFill>
              </a:rPr>
              <a:t>To Do - Catalyze</a:t>
            </a:r>
            <a:endParaRPr sz="4000"/>
          </a:p>
        </p:txBody>
      </p:sp>
      <p:sp>
        <p:nvSpPr>
          <p:cNvPr id="270" name="Google Shape;270;p29"/>
          <p:cNvSpPr txBox="1"/>
          <p:nvPr/>
        </p:nvSpPr>
        <p:spPr>
          <a:xfrm>
            <a:off x="212100" y="1728650"/>
            <a:ext cx="5907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500">
              <a:solidFill>
                <a:srgbClr val="595959"/>
              </a:solidFill>
            </a:endParaRPr>
          </a:p>
        </p:txBody>
      </p:sp>
      <p:sp>
        <p:nvSpPr>
          <p:cNvPr id="271" name="Google Shape;271;p29"/>
          <p:cNvSpPr txBox="1"/>
          <p:nvPr/>
        </p:nvSpPr>
        <p:spPr>
          <a:xfrm>
            <a:off x="271425" y="846850"/>
            <a:ext cx="5538900" cy="40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222222"/>
                </a:solidFill>
                <a:latin typeface="Calibri"/>
                <a:ea typeface="Calibri"/>
                <a:cs typeface="Calibri"/>
                <a:sym typeface="Calibri"/>
              </a:rPr>
              <a:t>Programs</a:t>
            </a:r>
            <a:endParaRPr b="1" sz="24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Mentor Program 2.0 </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NM Vintage Fund III</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Advance 3+ NM based companies </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Activate Women Investors &amp; Founders Group</a:t>
            </a:r>
            <a:endParaRPr sz="2000">
              <a:solidFill>
                <a:srgbClr val="222222"/>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b="1" lang="en" sz="2400">
                <a:solidFill>
                  <a:srgbClr val="222222"/>
                </a:solidFill>
                <a:latin typeface="Calibri"/>
                <a:ea typeface="Calibri"/>
                <a:cs typeface="Calibri"/>
                <a:sym typeface="Calibri"/>
              </a:rPr>
              <a:t>Events</a:t>
            </a:r>
            <a:endParaRPr b="1" sz="24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Next Quarterly - Santa Fe, Oct 23</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Ambassadors</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Education</a:t>
            </a:r>
            <a:r>
              <a:rPr lang="en" sz="2000">
                <a:solidFill>
                  <a:srgbClr val="222222"/>
                </a:solidFill>
                <a:latin typeface="Calibri"/>
                <a:ea typeface="Calibri"/>
                <a:cs typeface="Calibri"/>
                <a:sym typeface="Calibri"/>
              </a:rPr>
              <a:t>: Investors &amp; Entrepreneurs </a:t>
            </a:r>
            <a:endParaRPr sz="2000">
              <a:solidFill>
                <a:srgbClr val="222222"/>
              </a:solidFill>
              <a:latin typeface="Calibri"/>
              <a:ea typeface="Calibri"/>
              <a:cs typeface="Calibri"/>
              <a:sym typeface="Calibri"/>
            </a:endParaRPr>
          </a:p>
          <a:p>
            <a:pPr indent="-355600" lvl="0" marL="457200" rtl="0" algn="l">
              <a:lnSpc>
                <a:spcPct val="115000"/>
              </a:lnSpc>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Support Others’ Gatherings! </a:t>
            </a:r>
            <a:endParaRPr sz="2000">
              <a:solidFill>
                <a:srgbClr val="222222"/>
              </a:solidFill>
              <a:latin typeface="Calibri"/>
              <a:ea typeface="Calibri"/>
              <a:cs typeface="Calibri"/>
              <a:sym typeface="Calibri"/>
            </a:endParaRPr>
          </a:p>
        </p:txBody>
      </p:sp>
      <p:pic>
        <p:nvPicPr>
          <p:cNvPr id="272" name="Google Shape;272;p29"/>
          <p:cNvPicPr preferRelativeResize="0"/>
          <p:nvPr/>
        </p:nvPicPr>
        <p:blipFill>
          <a:blip r:embed="rId3">
            <a:alphaModFix/>
          </a:blip>
          <a:stretch>
            <a:fillRect/>
          </a:stretch>
        </p:blipFill>
        <p:spPr>
          <a:xfrm>
            <a:off x="5631950" y="1421750"/>
            <a:ext cx="3166606" cy="2540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nvSpPr>
        <p:spPr>
          <a:xfrm>
            <a:off x="262950" y="1301250"/>
            <a:ext cx="4947900" cy="26397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Clr>
                <a:schemeClr val="dk2"/>
              </a:buClr>
              <a:buSzPts val="2800"/>
              <a:buFont typeface="Calibri"/>
              <a:buChar char="●"/>
            </a:pPr>
            <a:r>
              <a:rPr lang="en" sz="2800">
                <a:solidFill>
                  <a:schemeClr val="dk2"/>
                </a:solidFill>
                <a:latin typeface="Calibri"/>
                <a:ea typeface="Calibri"/>
                <a:cs typeface="Calibri"/>
                <a:sym typeface="Calibri"/>
              </a:rPr>
              <a:t>Mentor Program 2.0 this fall!</a:t>
            </a:r>
            <a:endParaRPr sz="2800">
              <a:solidFill>
                <a:schemeClr val="dk2"/>
              </a:solidFill>
              <a:latin typeface="Calibri"/>
              <a:ea typeface="Calibri"/>
              <a:cs typeface="Calibri"/>
              <a:sym typeface="Calibri"/>
            </a:endParaRPr>
          </a:p>
          <a:p>
            <a:pPr indent="0" lvl="0" marL="457200" rtl="0" algn="l">
              <a:lnSpc>
                <a:spcPct val="100000"/>
              </a:lnSpc>
              <a:spcBef>
                <a:spcPts val="1000"/>
              </a:spcBef>
              <a:spcAft>
                <a:spcPts val="0"/>
              </a:spcAft>
              <a:buNone/>
            </a:pPr>
            <a:r>
              <a:t/>
            </a:r>
            <a:endParaRPr sz="2800">
              <a:solidFill>
                <a:schemeClr val="dk2"/>
              </a:solidFill>
              <a:latin typeface="Calibri"/>
              <a:ea typeface="Calibri"/>
              <a:cs typeface="Calibri"/>
              <a:sym typeface="Calibri"/>
            </a:endParaRPr>
          </a:p>
          <a:p>
            <a:pPr indent="-406400" lvl="0" marL="457200" rtl="0" algn="l">
              <a:lnSpc>
                <a:spcPct val="100000"/>
              </a:lnSpc>
              <a:spcBef>
                <a:spcPts val="1000"/>
              </a:spcBef>
              <a:spcAft>
                <a:spcPts val="0"/>
              </a:spcAft>
              <a:buClr>
                <a:schemeClr val="dk2"/>
              </a:buClr>
              <a:buSzPts val="2800"/>
              <a:buFont typeface="Calibri"/>
              <a:buChar char="●"/>
            </a:pPr>
            <a:r>
              <a:rPr lang="en" sz="2800">
                <a:solidFill>
                  <a:schemeClr val="dk2"/>
                </a:solidFill>
                <a:latin typeface="Calibri"/>
                <a:ea typeface="Calibri"/>
                <a:cs typeface="Calibri"/>
                <a:sym typeface="Calibri"/>
              </a:rPr>
              <a:t>All Portfolio Companies, Active Prospects, Partners’ Companies’ can apply via info@nmangels.com</a:t>
            </a:r>
            <a:endParaRPr sz="2800">
              <a:solidFill>
                <a:schemeClr val="dk2"/>
              </a:solidFill>
              <a:latin typeface="Calibri"/>
              <a:ea typeface="Calibri"/>
              <a:cs typeface="Calibri"/>
              <a:sym typeface="Calibri"/>
            </a:endParaRPr>
          </a:p>
        </p:txBody>
      </p:sp>
      <p:sp>
        <p:nvSpPr>
          <p:cNvPr id="278" name="Google Shape;278;p30"/>
          <p:cNvSpPr txBox="1"/>
          <p:nvPr/>
        </p:nvSpPr>
        <p:spPr>
          <a:xfrm>
            <a:off x="375425" y="377225"/>
            <a:ext cx="8169000" cy="711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None/>
            </a:pPr>
            <a:r>
              <a:rPr b="1" lang="en" sz="3800">
                <a:solidFill>
                  <a:srgbClr val="B43F2F"/>
                </a:solidFill>
              </a:rPr>
              <a:t>Mentoring</a:t>
            </a:r>
            <a:endParaRPr b="1" sz="1200">
              <a:solidFill>
                <a:srgbClr val="B43F2F"/>
              </a:solidFill>
            </a:endParaRPr>
          </a:p>
        </p:txBody>
      </p:sp>
      <p:pic>
        <p:nvPicPr>
          <p:cNvPr id="279" name="Google Shape;279;p30"/>
          <p:cNvPicPr preferRelativeResize="0"/>
          <p:nvPr/>
        </p:nvPicPr>
        <p:blipFill rotWithShape="1">
          <a:blip r:embed="rId3">
            <a:alphaModFix/>
          </a:blip>
          <a:srcRect b="21673" l="0" r="0" t="0"/>
          <a:stretch/>
        </p:blipFill>
        <p:spPr>
          <a:xfrm>
            <a:off x="5591850" y="1240625"/>
            <a:ext cx="2893426" cy="2937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idx="1" type="body"/>
          </p:nvPr>
        </p:nvSpPr>
        <p:spPr>
          <a:xfrm>
            <a:off x="266075" y="1170375"/>
            <a:ext cx="3943500" cy="34899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b="1" lang="en" sz="3000">
                <a:solidFill>
                  <a:srgbClr val="B43F2F"/>
                </a:solidFill>
                <a:latin typeface="Arial"/>
                <a:ea typeface="Arial"/>
                <a:cs typeface="Arial"/>
                <a:sym typeface="Arial"/>
              </a:rPr>
              <a:t>Social Media </a:t>
            </a:r>
            <a:endParaRPr b="1" sz="3000">
              <a:solidFill>
                <a:srgbClr val="B43F2F"/>
              </a:solidFill>
              <a:latin typeface="Arial"/>
              <a:ea typeface="Arial"/>
              <a:cs typeface="Arial"/>
              <a:sym typeface="Arial"/>
            </a:endParaRPr>
          </a:p>
          <a:p>
            <a:pPr indent="0" lvl="0" marL="0" rtl="0" algn="ctr">
              <a:spcBef>
                <a:spcPts val="1200"/>
              </a:spcBef>
              <a:spcAft>
                <a:spcPts val="0"/>
              </a:spcAft>
              <a:buNone/>
            </a:pPr>
            <a:r>
              <a:rPr b="1" lang="en" sz="3000">
                <a:solidFill>
                  <a:srgbClr val="B43F2F"/>
                </a:solidFill>
                <a:latin typeface="Arial"/>
                <a:ea typeface="Arial"/>
                <a:cs typeface="Arial"/>
                <a:sym typeface="Arial"/>
              </a:rPr>
              <a:t>Sign</a:t>
            </a:r>
            <a:r>
              <a:rPr b="1" lang="en" sz="3000">
                <a:solidFill>
                  <a:srgbClr val="B43F2F"/>
                </a:solidFill>
                <a:latin typeface="Arial"/>
                <a:ea typeface="Arial"/>
                <a:cs typeface="Arial"/>
                <a:sym typeface="Arial"/>
              </a:rPr>
              <a:t> up here!</a:t>
            </a:r>
            <a:endParaRPr b="1" sz="3000">
              <a:solidFill>
                <a:srgbClr val="B43F2F"/>
              </a:solidFill>
              <a:latin typeface="Arial"/>
              <a:ea typeface="Arial"/>
              <a:cs typeface="Arial"/>
              <a:sym typeface="Arial"/>
            </a:endParaRPr>
          </a:p>
          <a:p>
            <a:pPr indent="0" lvl="0" marL="0" rtl="0" algn="l">
              <a:spcBef>
                <a:spcPts val="1200"/>
              </a:spcBef>
              <a:spcAft>
                <a:spcPts val="1200"/>
              </a:spcAft>
              <a:buNone/>
            </a:pPr>
            <a:r>
              <a:t/>
            </a:r>
            <a:endParaRPr/>
          </a:p>
        </p:txBody>
      </p:sp>
      <p:pic>
        <p:nvPicPr>
          <p:cNvPr id="285" name="Google Shape;285;p31"/>
          <p:cNvPicPr preferRelativeResize="0"/>
          <p:nvPr/>
        </p:nvPicPr>
        <p:blipFill>
          <a:blip r:embed="rId3">
            <a:alphaModFix/>
          </a:blip>
          <a:stretch>
            <a:fillRect/>
          </a:stretch>
        </p:blipFill>
        <p:spPr>
          <a:xfrm>
            <a:off x="1094900" y="2332350"/>
            <a:ext cx="2285850" cy="2285850"/>
          </a:xfrm>
          <a:prstGeom prst="rect">
            <a:avLst/>
          </a:prstGeom>
          <a:noFill/>
          <a:ln>
            <a:noFill/>
          </a:ln>
        </p:spPr>
      </p:pic>
      <p:sp>
        <p:nvSpPr>
          <p:cNvPr id="286" name="Google Shape;286;p31"/>
          <p:cNvSpPr txBox="1"/>
          <p:nvPr/>
        </p:nvSpPr>
        <p:spPr>
          <a:xfrm>
            <a:off x="1057550" y="241950"/>
            <a:ext cx="75000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000">
                <a:solidFill>
                  <a:srgbClr val="B43F2F"/>
                </a:solidFill>
              </a:rPr>
              <a:t>Connect!</a:t>
            </a:r>
            <a:endParaRPr sz="4000"/>
          </a:p>
        </p:txBody>
      </p:sp>
      <p:pic>
        <p:nvPicPr>
          <p:cNvPr id="287" name="Google Shape;287;p31"/>
          <p:cNvPicPr preferRelativeResize="0"/>
          <p:nvPr/>
        </p:nvPicPr>
        <p:blipFill>
          <a:blip r:embed="rId4">
            <a:alphaModFix/>
          </a:blip>
          <a:stretch>
            <a:fillRect/>
          </a:stretch>
        </p:blipFill>
        <p:spPr>
          <a:xfrm>
            <a:off x="0" y="0"/>
            <a:ext cx="1451400" cy="1451400"/>
          </a:xfrm>
          <a:prstGeom prst="rect">
            <a:avLst/>
          </a:prstGeom>
          <a:noFill/>
          <a:ln>
            <a:noFill/>
          </a:ln>
        </p:spPr>
      </p:pic>
      <p:pic>
        <p:nvPicPr>
          <p:cNvPr id="288" name="Google Shape;288;p31"/>
          <p:cNvPicPr preferRelativeResize="0"/>
          <p:nvPr/>
        </p:nvPicPr>
        <p:blipFill>
          <a:blip r:embed="rId4">
            <a:alphaModFix/>
          </a:blip>
          <a:stretch>
            <a:fillRect/>
          </a:stretch>
        </p:blipFill>
        <p:spPr>
          <a:xfrm>
            <a:off x="7788775" y="-57700"/>
            <a:ext cx="1451400" cy="1451400"/>
          </a:xfrm>
          <a:prstGeom prst="rect">
            <a:avLst/>
          </a:prstGeom>
          <a:noFill/>
          <a:ln>
            <a:noFill/>
          </a:ln>
        </p:spPr>
      </p:pic>
      <p:pic>
        <p:nvPicPr>
          <p:cNvPr id="289" name="Google Shape;289;p31"/>
          <p:cNvPicPr preferRelativeResize="0"/>
          <p:nvPr/>
        </p:nvPicPr>
        <p:blipFill rotWithShape="1">
          <a:blip r:embed="rId5">
            <a:alphaModFix/>
          </a:blip>
          <a:srcRect b="0" l="0" r="11465" t="0"/>
          <a:stretch/>
        </p:blipFill>
        <p:spPr>
          <a:xfrm>
            <a:off x="4572000" y="1170375"/>
            <a:ext cx="3781145" cy="3489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nvSpPr>
        <p:spPr>
          <a:xfrm>
            <a:off x="425700" y="154025"/>
            <a:ext cx="8292600" cy="1021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B43F2F"/>
              </a:buClr>
              <a:buSzPts val="3000"/>
              <a:buFont typeface="Arial"/>
              <a:buNone/>
            </a:pPr>
            <a:r>
              <a:rPr b="1" lang="en" sz="3600">
                <a:solidFill>
                  <a:srgbClr val="B43F2F"/>
                </a:solidFill>
                <a:highlight>
                  <a:schemeClr val="dk1"/>
                </a:highlight>
              </a:rPr>
              <a:t>Become an Angel!</a:t>
            </a:r>
            <a:endParaRPr b="1" sz="3600">
              <a:solidFill>
                <a:srgbClr val="B43F2F"/>
              </a:solidFill>
              <a:highlight>
                <a:schemeClr val="dk1"/>
              </a:highlight>
            </a:endParaRPr>
          </a:p>
        </p:txBody>
      </p:sp>
      <p:sp>
        <p:nvSpPr>
          <p:cNvPr id="295" name="Google Shape;295;p32"/>
          <p:cNvSpPr txBox="1"/>
          <p:nvPr/>
        </p:nvSpPr>
        <p:spPr>
          <a:xfrm>
            <a:off x="776375" y="1403825"/>
            <a:ext cx="30000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B43F2F"/>
                </a:solidFill>
              </a:rPr>
              <a:t>Membership</a:t>
            </a:r>
            <a:endParaRPr/>
          </a:p>
        </p:txBody>
      </p:sp>
      <p:sp>
        <p:nvSpPr>
          <p:cNvPr id="296" name="Google Shape;296;p32"/>
          <p:cNvSpPr txBox="1"/>
          <p:nvPr/>
        </p:nvSpPr>
        <p:spPr>
          <a:xfrm>
            <a:off x="5168850" y="1403825"/>
            <a:ext cx="30000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B43F2F"/>
                </a:solidFill>
              </a:rPr>
              <a:t>Sponsorship</a:t>
            </a:r>
            <a:endParaRPr/>
          </a:p>
        </p:txBody>
      </p:sp>
      <p:sp>
        <p:nvSpPr>
          <p:cNvPr id="297" name="Google Shape;297;p32"/>
          <p:cNvSpPr txBox="1"/>
          <p:nvPr/>
        </p:nvSpPr>
        <p:spPr>
          <a:xfrm>
            <a:off x="203225" y="2004125"/>
            <a:ext cx="4146300" cy="226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latin typeface="Calibri"/>
                <a:ea typeface="Calibri"/>
                <a:cs typeface="Calibri"/>
                <a:sym typeface="Calibri"/>
              </a:rPr>
              <a:t>NM Angels events &amp; programs (in-person and online)</a:t>
            </a:r>
            <a:endParaRPr sz="2000">
              <a:solidFill>
                <a:srgbClr val="12302E"/>
              </a:solidFill>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latin typeface="Calibri"/>
                <a:ea typeface="Calibri"/>
                <a:cs typeface="Calibri"/>
                <a:sym typeface="Calibri"/>
              </a:rPr>
              <a:t>1:1 Connecting to Community of NM Angel Members / Sponsors</a:t>
            </a:r>
            <a:endParaRPr sz="2000">
              <a:solidFill>
                <a:srgbClr val="12302E"/>
              </a:solidFill>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rgbClr val="FFFFFF"/>
                </a:highlight>
                <a:latin typeface="Calibri"/>
                <a:ea typeface="Calibri"/>
                <a:cs typeface="Calibri"/>
                <a:sym typeface="Calibri"/>
              </a:rPr>
              <a:t>Education</a:t>
            </a:r>
            <a:endParaRPr sz="2000">
              <a:solidFill>
                <a:srgbClr val="12302E"/>
              </a:solidFill>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rgbClr val="FFFFFF"/>
                </a:highlight>
                <a:latin typeface="Calibri"/>
                <a:ea typeface="Calibri"/>
                <a:cs typeface="Calibri"/>
                <a:sym typeface="Calibri"/>
              </a:rPr>
              <a:t>Access national ACA</a:t>
            </a:r>
            <a:endParaRPr sz="2000">
              <a:solidFill>
                <a:srgbClr val="12302E"/>
              </a:solidFill>
              <a:highlight>
                <a:srgbClr val="FFFFFF"/>
              </a:highlight>
              <a:latin typeface="Calibri"/>
              <a:ea typeface="Calibri"/>
              <a:cs typeface="Calibri"/>
              <a:sym typeface="Calibri"/>
            </a:endParaRPr>
          </a:p>
        </p:txBody>
      </p:sp>
      <p:sp>
        <p:nvSpPr>
          <p:cNvPr id="298" name="Google Shape;298;p32"/>
          <p:cNvSpPr txBox="1"/>
          <p:nvPr/>
        </p:nvSpPr>
        <p:spPr>
          <a:xfrm>
            <a:off x="4572000" y="2004125"/>
            <a:ext cx="4193700" cy="226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rgbClr val="FFFFFF"/>
                </a:highlight>
                <a:latin typeface="Calibri"/>
                <a:ea typeface="Calibri"/>
                <a:cs typeface="Calibri"/>
                <a:sym typeface="Calibri"/>
              </a:rPr>
              <a:t>Position your biz as leading investment partner in NM</a:t>
            </a:r>
            <a:endParaRPr sz="2000">
              <a:solidFill>
                <a:srgbClr val="12302E"/>
              </a:solidFill>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rgbClr val="FFFFFF"/>
                </a:highlight>
                <a:latin typeface="Calibri"/>
                <a:ea typeface="Calibri"/>
                <a:cs typeface="Calibri"/>
                <a:sym typeface="Calibri"/>
              </a:rPr>
              <a:t>Promotion on NM Angels’ website, e-news, at events</a:t>
            </a:r>
            <a:endParaRPr sz="2000">
              <a:solidFill>
                <a:srgbClr val="12302E"/>
              </a:solidFill>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rgbClr val="FFFFFF"/>
                </a:highlight>
                <a:latin typeface="Calibri"/>
                <a:ea typeface="Calibri"/>
                <a:cs typeface="Calibri"/>
                <a:sym typeface="Calibri"/>
              </a:rPr>
              <a:t>Reach our community / Referrals</a:t>
            </a:r>
            <a:endParaRPr sz="2000">
              <a:solidFill>
                <a:srgbClr val="12302E"/>
              </a:solidFill>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Clr>
                <a:srgbClr val="12302E"/>
              </a:buClr>
              <a:buSzPts val="2000"/>
              <a:buFont typeface="Calibri"/>
              <a:buChar char="●"/>
            </a:pPr>
            <a:r>
              <a:rPr lang="en" sz="2000">
                <a:solidFill>
                  <a:srgbClr val="12302E"/>
                </a:solidFill>
                <a:highlight>
                  <a:schemeClr val="dk1"/>
                </a:highlight>
                <a:latin typeface="Calibri"/>
                <a:ea typeface="Calibri"/>
                <a:cs typeface="Calibri"/>
                <a:sym typeface="Calibri"/>
              </a:rPr>
              <a:t>Early access to current deals </a:t>
            </a:r>
            <a:endParaRPr sz="2000">
              <a:solidFill>
                <a:srgbClr val="12302E"/>
              </a:solidFill>
              <a:highlight>
                <a:schemeClr val="dk1"/>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nvSpPr>
        <p:spPr>
          <a:xfrm>
            <a:off x="1056600" y="796325"/>
            <a:ext cx="7030800" cy="2462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B43F2F"/>
              </a:buClr>
              <a:buSzPts val="3000"/>
              <a:buFont typeface="Arial"/>
              <a:buNone/>
            </a:pPr>
            <a:r>
              <a:rPr b="1" lang="en" sz="4000">
                <a:solidFill>
                  <a:srgbClr val="595959"/>
                </a:solidFill>
              </a:rPr>
              <a:t>David Perez</a:t>
            </a:r>
            <a:endParaRPr b="1" sz="4000">
              <a:solidFill>
                <a:srgbClr val="595959"/>
              </a:solidFill>
            </a:endParaRPr>
          </a:p>
          <a:p>
            <a:pPr indent="0" lvl="0" marL="0" rtl="0" algn="ctr">
              <a:spcBef>
                <a:spcPts val="0"/>
              </a:spcBef>
              <a:spcAft>
                <a:spcPts val="0"/>
              </a:spcAft>
              <a:buNone/>
            </a:pPr>
            <a:r>
              <a:rPr b="1" lang="en" sz="3200">
                <a:solidFill>
                  <a:srgbClr val="B43F2F"/>
                </a:solidFill>
                <a:latin typeface="Calibri"/>
                <a:ea typeface="Calibri"/>
                <a:cs typeface="Calibri"/>
                <a:sym typeface="Calibri"/>
              </a:rPr>
              <a:t>Board Chair</a:t>
            </a:r>
            <a:endParaRPr b="1" sz="3000">
              <a:solidFill>
                <a:srgbClr val="B43F2F"/>
              </a:solidFill>
              <a:latin typeface="Calibri"/>
              <a:ea typeface="Calibri"/>
              <a:cs typeface="Calibri"/>
              <a:sym typeface="Calibri"/>
            </a:endParaRPr>
          </a:p>
          <a:p>
            <a:pPr indent="0" lvl="0" marL="0" rtl="0" algn="ctr">
              <a:spcBef>
                <a:spcPts val="0"/>
              </a:spcBef>
              <a:spcAft>
                <a:spcPts val="0"/>
              </a:spcAft>
              <a:buNone/>
            </a:pPr>
            <a:r>
              <a:t/>
            </a:r>
            <a:endParaRPr b="1" sz="3200">
              <a:solidFill>
                <a:srgbClr val="B43F2F"/>
              </a:solidFill>
            </a:endParaRPr>
          </a:p>
          <a:p>
            <a:pPr indent="0" lvl="0" marL="0" rtl="0" algn="ctr">
              <a:lnSpc>
                <a:spcPct val="90000"/>
              </a:lnSpc>
              <a:spcBef>
                <a:spcPts val="0"/>
              </a:spcBef>
              <a:spcAft>
                <a:spcPts val="0"/>
              </a:spcAft>
              <a:buClr>
                <a:srgbClr val="B43F2F"/>
              </a:buClr>
              <a:buSzPts val="3000"/>
              <a:buFont typeface="Arial"/>
              <a:buNone/>
            </a:pPr>
            <a:r>
              <a:rPr b="1" lang="en" sz="4000">
                <a:solidFill>
                  <a:srgbClr val="595959"/>
                </a:solidFill>
              </a:rPr>
              <a:t>Drew Tulchin</a:t>
            </a:r>
            <a:endParaRPr b="1" sz="4000">
              <a:solidFill>
                <a:srgbClr val="595959"/>
              </a:solidFill>
            </a:endParaRPr>
          </a:p>
          <a:p>
            <a:pPr indent="0" lvl="0" marL="0" rtl="0" algn="ctr">
              <a:spcBef>
                <a:spcPts val="0"/>
              </a:spcBef>
              <a:spcAft>
                <a:spcPts val="0"/>
              </a:spcAft>
              <a:buNone/>
            </a:pPr>
            <a:r>
              <a:rPr b="1" lang="en" sz="3200">
                <a:solidFill>
                  <a:srgbClr val="B43F2F"/>
                </a:solidFill>
                <a:latin typeface="Calibri"/>
                <a:ea typeface="Calibri"/>
                <a:cs typeface="Calibri"/>
                <a:sym typeface="Calibri"/>
              </a:rPr>
              <a:t>President</a:t>
            </a:r>
            <a:endParaRPr b="1" sz="3200">
              <a:solidFill>
                <a:srgbClr val="B43F2F"/>
              </a:solidFill>
              <a:latin typeface="Calibri"/>
              <a:ea typeface="Calibri"/>
              <a:cs typeface="Calibri"/>
              <a:sym typeface="Calibri"/>
            </a:endParaRPr>
          </a:p>
          <a:p>
            <a:pPr indent="0" lvl="0" marL="0" rtl="0" algn="l">
              <a:spcBef>
                <a:spcPts val="0"/>
              </a:spcBef>
              <a:spcAft>
                <a:spcPts val="0"/>
              </a:spcAft>
              <a:buNone/>
            </a:pPr>
            <a:r>
              <a:t/>
            </a:r>
            <a:endParaRPr b="1" sz="3200">
              <a:solidFill>
                <a:srgbClr val="B43F2F"/>
              </a:solidFill>
            </a:endParaRPr>
          </a:p>
          <a:p>
            <a:pPr indent="0" lvl="0" marL="0" marR="0" rtl="0" algn="ctr">
              <a:lnSpc>
                <a:spcPct val="90000"/>
              </a:lnSpc>
              <a:spcBef>
                <a:spcPts val="0"/>
              </a:spcBef>
              <a:spcAft>
                <a:spcPts val="0"/>
              </a:spcAft>
              <a:buClr>
                <a:srgbClr val="B43F2F"/>
              </a:buClr>
              <a:buSzPts val="3000"/>
              <a:buFont typeface="Arial"/>
              <a:buNone/>
            </a:pPr>
            <a:r>
              <a:t/>
            </a:r>
            <a:endParaRPr b="1" sz="3000">
              <a:solidFill>
                <a:srgbClr val="B43F2F"/>
              </a:solidFill>
            </a:endParaRPr>
          </a:p>
        </p:txBody>
      </p:sp>
      <p:pic>
        <p:nvPicPr>
          <p:cNvPr id="144" name="Google Shape;144;p15"/>
          <p:cNvPicPr preferRelativeResize="0"/>
          <p:nvPr/>
        </p:nvPicPr>
        <p:blipFill>
          <a:blip r:embed="rId3">
            <a:alphaModFix/>
          </a:blip>
          <a:stretch>
            <a:fillRect/>
          </a:stretch>
        </p:blipFill>
        <p:spPr>
          <a:xfrm>
            <a:off x="2984956" y="2114425"/>
            <a:ext cx="3174100" cy="3174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3"/>
          <p:cNvSpPr txBox="1"/>
          <p:nvPr/>
        </p:nvSpPr>
        <p:spPr>
          <a:xfrm>
            <a:off x="671995" y="370120"/>
            <a:ext cx="7800000" cy="646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B43F2F"/>
              </a:buClr>
              <a:buSzPts val="3000"/>
              <a:buFont typeface="Arial"/>
              <a:buNone/>
            </a:pPr>
            <a:r>
              <a:rPr b="1" lang="en" sz="3000">
                <a:solidFill>
                  <a:srgbClr val="B43F2F"/>
                </a:solidFill>
              </a:rPr>
              <a:t>Thanks</a:t>
            </a:r>
            <a:r>
              <a:rPr b="1" lang="en" sz="3000">
                <a:solidFill>
                  <a:srgbClr val="B43F2F"/>
                </a:solidFill>
              </a:rPr>
              <a:t> Recent &amp; Renewing Sponsors!</a:t>
            </a:r>
            <a:endParaRPr sz="1100"/>
          </a:p>
        </p:txBody>
      </p:sp>
      <p:pic>
        <p:nvPicPr>
          <p:cNvPr id="304" name="Google Shape;304;p33"/>
          <p:cNvPicPr preferRelativeResize="0"/>
          <p:nvPr/>
        </p:nvPicPr>
        <p:blipFill>
          <a:blip r:embed="rId3">
            <a:alphaModFix/>
          </a:blip>
          <a:stretch>
            <a:fillRect/>
          </a:stretch>
        </p:blipFill>
        <p:spPr>
          <a:xfrm>
            <a:off x="5821662" y="2877857"/>
            <a:ext cx="1859750" cy="1606176"/>
          </a:xfrm>
          <a:prstGeom prst="rect">
            <a:avLst/>
          </a:prstGeom>
          <a:noFill/>
          <a:ln>
            <a:noFill/>
          </a:ln>
        </p:spPr>
      </p:pic>
      <p:pic>
        <p:nvPicPr>
          <p:cNvPr id="305" name="Google Shape;305;p33"/>
          <p:cNvPicPr preferRelativeResize="0"/>
          <p:nvPr/>
        </p:nvPicPr>
        <p:blipFill>
          <a:blip r:embed="rId4">
            <a:alphaModFix/>
          </a:blip>
          <a:stretch>
            <a:fillRect/>
          </a:stretch>
        </p:blipFill>
        <p:spPr>
          <a:xfrm>
            <a:off x="376563" y="1312150"/>
            <a:ext cx="4159120" cy="1422575"/>
          </a:xfrm>
          <a:prstGeom prst="rect">
            <a:avLst/>
          </a:prstGeom>
          <a:noFill/>
          <a:ln>
            <a:noFill/>
          </a:ln>
        </p:spPr>
      </p:pic>
      <p:pic>
        <p:nvPicPr>
          <p:cNvPr id="306" name="Google Shape;306;p33"/>
          <p:cNvPicPr preferRelativeResize="0"/>
          <p:nvPr/>
        </p:nvPicPr>
        <p:blipFill>
          <a:blip r:embed="rId5">
            <a:alphaModFix/>
          </a:blip>
          <a:stretch>
            <a:fillRect/>
          </a:stretch>
        </p:blipFill>
        <p:spPr>
          <a:xfrm>
            <a:off x="5259663" y="1312140"/>
            <a:ext cx="2983725" cy="1422575"/>
          </a:xfrm>
          <a:prstGeom prst="rect">
            <a:avLst/>
          </a:prstGeom>
          <a:noFill/>
          <a:ln>
            <a:noFill/>
          </a:ln>
        </p:spPr>
      </p:pic>
      <p:pic>
        <p:nvPicPr>
          <p:cNvPr id="307" name="Google Shape;307;p33"/>
          <p:cNvPicPr preferRelativeResize="0"/>
          <p:nvPr/>
        </p:nvPicPr>
        <p:blipFill>
          <a:blip r:embed="rId6">
            <a:alphaModFix/>
          </a:blip>
          <a:stretch>
            <a:fillRect/>
          </a:stretch>
        </p:blipFill>
        <p:spPr>
          <a:xfrm>
            <a:off x="440562" y="2796477"/>
            <a:ext cx="4031140" cy="1606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4"/>
          <p:cNvPicPr preferRelativeResize="0"/>
          <p:nvPr/>
        </p:nvPicPr>
        <p:blipFill rotWithShape="1">
          <a:blip r:embed="rId3">
            <a:alphaModFix/>
          </a:blip>
          <a:srcRect b="5672" l="0" r="0" t="6113"/>
          <a:stretch/>
        </p:blipFill>
        <p:spPr>
          <a:xfrm>
            <a:off x="2312250" y="304850"/>
            <a:ext cx="4519499" cy="4533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35"/>
          <p:cNvPicPr preferRelativeResize="0"/>
          <p:nvPr/>
        </p:nvPicPr>
        <p:blipFill>
          <a:blip r:embed="rId3">
            <a:alphaModFix/>
          </a:blip>
          <a:stretch>
            <a:fillRect/>
          </a:stretch>
        </p:blipFill>
        <p:spPr>
          <a:xfrm>
            <a:off x="2266950" y="339125"/>
            <a:ext cx="4610099" cy="4465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36"/>
          <p:cNvPicPr preferRelativeResize="0"/>
          <p:nvPr/>
        </p:nvPicPr>
        <p:blipFill rotWithShape="1">
          <a:blip r:embed="rId3">
            <a:alphaModFix amt="17000"/>
          </a:blip>
          <a:srcRect b="10286" l="0" r="0" t="-1319"/>
          <a:stretch/>
        </p:blipFill>
        <p:spPr>
          <a:xfrm>
            <a:off x="0" y="236475"/>
            <a:ext cx="9144000" cy="4682375"/>
          </a:xfrm>
          <a:prstGeom prst="rect">
            <a:avLst/>
          </a:prstGeom>
          <a:noFill/>
          <a:ln>
            <a:noFill/>
          </a:ln>
        </p:spPr>
      </p:pic>
      <p:sp>
        <p:nvSpPr>
          <p:cNvPr id="323" name="Google Shape;323;p36"/>
          <p:cNvSpPr txBox="1"/>
          <p:nvPr/>
        </p:nvSpPr>
        <p:spPr>
          <a:xfrm>
            <a:off x="1210200" y="1110063"/>
            <a:ext cx="6723600" cy="3046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300">
                <a:solidFill>
                  <a:srgbClr val="595959"/>
                </a:solidFill>
              </a:rPr>
              <a:t>Thank you </a:t>
            </a:r>
            <a:endParaRPr b="1" sz="3300">
              <a:solidFill>
                <a:srgbClr val="595959"/>
              </a:solidFill>
            </a:endParaRPr>
          </a:p>
          <a:p>
            <a:pPr indent="0" lvl="0" marL="0" rtl="0" algn="ctr">
              <a:lnSpc>
                <a:spcPct val="115000"/>
              </a:lnSpc>
              <a:spcBef>
                <a:spcPts val="0"/>
              </a:spcBef>
              <a:spcAft>
                <a:spcPts val="0"/>
              </a:spcAft>
              <a:buNone/>
            </a:pPr>
            <a:r>
              <a:rPr b="1" lang="en" sz="4400">
                <a:solidFill>
                  <a:srgbClr val="B43F2F"/>
                </a:solidFill>
              </a:rPr>
              <a:t>Entrepreneurs</a:t>
            </a:r>
            <a:endParaRPr b="1" sz="3600">
              <a:solidFill>
                <a:srgbClr val="B43F2F"/>
              </a:solidFill>
            </a:endParaRPr>
          </a:p>
          <a:p>
            <a:pPr indent="0" lvl="0" marL="0" rtl="0" algn="ctr">
              <a:lnSpc>
                <a:spcPct val="115000"/>
              </a:lnSpc>
              <a:spcBef>
                <a:spcPts val="0"/>
              </a:spcBef>
              <a:spcAft>
                <a:spcPts val="0"/>
              </a:spcAft>
              <a:buNone/>
            </a:pPr>
            <a:r>
              <a:rPr b="1" lang="en" sz="3300">
                <a:solidFill>
                  <a:srgbClr val="595959"/>
                </a:solidFill>
              </a:rPr>
              <a:t>in the room!</a:t>
            </a:r>
            <a:endParaRPr b="1" sz="3300">
              <a:solidFill>
                <a:srgbClr val="595959"/>
              </a:solidFill>
            </a:endParaRPr>
          </a:p>
          <a:p>
            <a:pPr indent="0" lvl="0" marL="0" rtl="0" algn="ctr">
              <a:lnSpc>
                <a:spcPct val="90000"/>
              </a:lnSpc>
              <a:spcBef>
                <a:spcPts val="0"/>
              </a:spcBef>
              <a:spcAft>
                <a:spcPts val="0"/>
              </a:spcAft>
              <a:buNone/>
            </a:pPr>
            <a:r>
              <a:t/>
            </a:r>
            <a:endParaRPr b="1" sz="3300">
              <a:solidFill>
                <a:srgbClr val="B43F2F"/>
              </a:solidFill>
            </a:endParaRPr>
          </a:p>
          <a:p>
            <a:pPr indent="0" lvl="0" marL="0" rtl="0" algn="ctr">
              <a:lnSpc>
                <a:spcPct val="90000"/>
              </a:lnSpc>
              <a:spcBef>
                <a:spcPts val="0"/>
              </a:spcBef>
              <a:spcAft>
                <a:spcPts val="0"/>
              </a:spcAft>
              <a:buNone/>
            </a:pPr>
            <a:r>
              <a:rPr b="1" lang="en" sz="3300">
                <a:solidFill>
                  <a:srgbClr val="B43F2F"/>
                </a:solidFill>
              </a:rPr>
              <a:t>You make this possible!</a:t>
            </a:r>
            <a:endParaRPr b="1" sz="3300">
              <a:solidFill>
                <a:srgbClr val="B43F2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nvSpPr>
        <p:spPr>
          <a:xfrm>
            <a:off x="1089900" y="145350"/>
            <a:ext cx="6964200" cy="815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B43F2F"/>
              </a:buClr>
              <a:buSzPts val="3000"/>
              <a:buFont typeface="Arial"/>
              <a:buNone/>
            </a:pPr>
            <a:r>
              <a:rPr b="1" lang="en" sz="4000">
                <a:solidFill>
                  <a:srgbClr val="B43F2F"/>
                </a:solidFill>
              </a:rPr>
              <a:t>Coming Up </a:t>
            </a:r>
            <a:r>
              <a:rPr b="1" lang="en" sz="4000">
                <a:solidFill>
                  <a:srgbClr val="B43F2F"/>
                </a:solidFill>
              </a:rPr>
              <a:t>- See You Soon</a:t>
            </a:r>
            <a:endParaRPr b="1" sz="3000">
              <a:solidFill>
                <a:srgbClr val="B43F2F"/>
              </a:solidFill>
            </a:endParaRPr>
          </a:p>
        </p:txBody>
      </p:sp>
      <p:sp>
        <p:nvSpPr>
          <p:cNvPr id="329" name="Google Shape;329;p37"/>
          <p:cNvSpPr txBox="1"/>
          <p:nvPr/>
        </p:nvSpPr>
        <p:spPr>
          <a:xfrm>
            <a:off x="0" y="868775"/>
            <a:ext cx="8907900" cy="4099500"/>
          </a:xfrm>
          <a:prstGeom prst="rect">
            <a:avLst/>
          </a:prstGeom>
          <a:noFill/>
          <a:ln>
            <a:noFill/>
          </a:ln>
        </p:spPr>
        <p:txBody>
          <a:bodyPr anchorCtr="0" anchor="t" bIns="91425" lIns="91425" spcFirstLastPara="1" rIns="91425" wrap="square" tIns="91425">
            <a:spAutoFit/>
          </a:bodyPr>
          <a:lstStyle/>
          <a:p>
            <a:pPr indent="-349250" lvl="0" marL="457200" rtl="0" algn="l">
              <a:spcBef>
                <a:spcPts val="1000"/>
              </a:spcBef>
              <a:spcAft>
                <a:spcPts val="0"/>
              </a:spcAft>
              <a:buClr>
                <a:srgbClr val="B43F2F"/>
              </a:buClr>
              <a:buSzPts val="1900"/>
              <a:buChar char="●"/>
            </a:pPr>
            <a:r>
              <a:rPr b="1" lang="en" sz="1900">
                <a:solidFill>
                  <a:srgbClr val="B43F2F"/>
                </a:solidFill>
              </a:rPr>
              <a:t>Startup Fiesta @ </a:t>
            </a:r>
            <a:r>
              <a:rPr b="1" lang="en" sz="1900">
                <a:solidFill>
                  <a:srgbClr val="B43F2F"/>
                </a:solidFill>
              </a:rPr>
              <a:t>New Mexico Tech Summit</a:t>
            </a:r>
            <a:endParaRPr b="1" sz="1900">
              <a:solidFill>
                <a:srgbClr val="B43F2F"/>
              </a:solidFill>
            </a:endParaRPr>
          </a:p>
          <a:p>
            <a:pPr indent="457200" lvl="0" marL="457200" rtl="0" algn="l">
              <a:spcBef>
                <a:spcPts val="0"/>
              </a:spcBef>
              <a:spcAft>
                <a:spcPts val="0"/>
              </a:spcAft>
              <a:buNone/>
            </a:pPr>
            <a:r>
              <a:rPr b="1" lang="en" sz="1500">
                <a:solidFill>
                  <a:srgbClr val="595959"/>
                </a:solidFill>
              </a:rPr>
              <a:t>T</a:t>
            </a:r>
            <a:r>
              <a:rPr b="1" lang="en" sz="1500">
                <a:solidFill>
                  <a:srgbClr val="595959"/>
                </a:solidFill>
              </a:rPr>
              <a:t>UES, Sept 10 - ABQ</a:t>
            </a:r>
            <a:endParaRPr b="1" sz="1500">
              <a:solidFill>
                <a:srgbClr val="595959"/>
              </a:solidFill>
            </a:endParaRPr>
          </a:p>
          <a:p>
            <a:pPr indent="457200" lvl="0" marL="457200" rtl="0" algn="l">
              <a:spcBef>
                <a:spcPts val="1000"/>
              </a:spcBef>
              <a:spcAft>
                <a:spcPts val="0"/>
              </a:spcAft>
              <a:buNone/>
            </a:pPr>
            <a:r>
              <a:rPr b="1" lang="en" sz="1500">
                <a:solidFill>
                  <a:srgbClr val="595959"/>
                </a:solidFill>
              </a:rPr>
              <a:t>5-7:30PM</a:t>
            </a:r>
            <a:endParaRPr b="1" sz="1500">
              <a:solidFill>
                <a:srgbClr val="595959"/>
              </a:solidFill>
            </a:endParaRPr>
          </a:p>
          <a:p>
            <a:pPr indent="-349250" lvl="0" marL="457200" rtl="0" algn="l">
              <a:spcBef>
                <a:spcPts val="1000"/>
              </a:spcBef>
              <a:spcAft>
                <a:spcPts val="0"/>
              </a:spcAft>
              <a:buClr>
                <a:srgbClr val="B43F2F"/>
              </a:buClr>
              <a:buSzPts val="1900"/>
              <a:buChar char="●"/>
            </a:pPr>
            <a:r>
              <a:rPr b="1" lang="en" sz="1900">
                <a:solidFill>
                  <a:srgbClr val="B43F2F"/>
                </a:solidFill>
              </a:rPr>
              <a:t>NM Angels Screening Committee</a:t>
            </a:r>
            <a:endParaRPr b="1" sz="1900">
              <a:solidFill>
                <a:srgbClr val="B43F2F"/>
              </a:solidFill>
            </a:endParaRPr>
          </a:p>
          <a:p>
            <a:pPr indent="0" lvl="0" marL="914400" rtl="0" algn="l">
              <a:spcBef>
                <a:spcPts val="0"/>
              </a:spcBef>
              <a:spcAft>
                <a:spcPts val="0"/>
              </a:spcAft>
              <a:buNone/>
            </a:pPr>
            <a:r>
              <a:rPr b="1" lang="en" sz="1500">
                <a:solidFill>
                  <a:srgbClr val="595959"/>
                </a:solidFill>
              </a:rPr>
              <a:t>TUES, Sept 24 - Virtual / Monthly</a:t>
            </a:r>
            <a:endParaRPr b="1" sz="1500">
              <a:solidFill>
                <a:srgbClr val="595959"/>
              </a:solidFill>
            </a:endParaRPr>
          </a:p>
          <a:p>
            <a:pPr indent="0" lvl="0" marL="914400" rtl="0" algn="l">
              <a:spcBef>
                <a:spcPts val="1000"/>
              </a:spcBef>
              <a:spcAft>
                <a:spcPts val="0"/>
              </a:spcAft>
              <a:buNone/>
            </a:pPr>
            <a:r>
              <a:rPr b="1" lang="en" sz="1500">
                <a:solidFill>
                  <a:srgbClr val="595959"/>
                </a:solidFill>
              </a:rPr>
              <a:t>4-5:20PM</a:t>
            </a:r>
            <a:endParaRPr b="1" sz="1500">
              <a:solidFill>
                <a:srgbClr val="595959"/>
              </a:solidFill>
            </a:endParaRPr>
          </a:p>
          <a:p>
            <a:pPr indent="-349250" lvl="0" marL="457200" rtl="0" algn="l">
              <a:spcBef>
                <a:spcPts val="1000"/>
              </a:spcBef>
              <a:spcAft>
                <a:spcPts val="0"/>
              </a:spcAft>
              <a:buClr>
                <a:srgbClr val="B43F2F"/>
              </a:buClr>
              <a:buSzPts val="1900"/>
              <a:buChar char="●"/>
            </a:pPr>
            <a:r>
              <a:rPr b="1" lang="en" sz="1900">
                <a:solidFill>
                  <a:srgbClr val="B43F2F"/>
                </a:solidFill>
              </a:rPr>
              <a:t>NM Angels Next Quarterly</a:t>
            </a:r>
            <a:endParaRPr b="1" sz="1900">
              <a:solidFill>
                <a:srgbClr val="B43F2F"/>
              </a:solidFill>
            </a:endParaRPr>
          </a:p>
          <a:p>
            <a:pPr indent="0" lvl="0" marL="914400" rtl="0" algn="l">
              <a:spcBef>
                <a:spcPts val="0"/>
              </a:spcBef>
              <a:spcAft>
                <a:spcPts val="0"/>
              </a:spcAft>
              <a:buNone/>
            </a:pPr>
            <a:r>
              <a:rPr b="1" lang="en" sz="1500">
                <a:solidFill>
                  <a:srgbClr val="595959"/>
                </a:solidFill>
              </a:rPr>
              <a:t>WED, Oct 23 - Santa Fe</a:t>
            </a:r>
            <a:endParaRPr b="1" sz="1500">
              <a:solidFill>
                <a:srgbClr val="595959"/>
              </a:solidFill>
            </a:endParaRPr>
          </a:p>
          <a:p>
            <a:pPr indent="0" lvl="0" marL="914400" rtl="0" algn="l">
              <a:spcBef>
                <a:spcPts val="1000"/>
              </a:spcBef>
              <a:spcAft>
                <a:spcPts val="0"/>
              </a:spcAft>
              <a:buNone/>
            </a:pPr>
            <a:r>
              <a:rPr b="1" lang="en" sz="1500">
                <a:solidFill>
                  <a:srgbClr val="595959"/>
                </a:solidFill>
              </a:rPr>
              <a:t>5-7:30PM</a:t>
            </a:r>
            <a:endParaRPr b="1" sz="1500">
              <a:solidFill>
                <a:srgbClr val="595959"/>
              </a:solidFill>
            </a:endParaRPr>
          </a:p>
          <a:p>
            <a:pPr indent="-349250" lvl="0" marL="457200" rtl="0" algn="l">
              <a:spcBef>
                <a:spcPts val="1000"/>
              </a:spcBef>
              <a:spcAft>
                <a:spcPts val="0"/>
              </a:spcAft>
              <a:buClr>
                <a:srgbClr val="B43F2F"/>
              </a:buClr>
              <a:buSzPts val="1900"/>
              <a:buChar char="●"/>
            </a:pPr>
            <a:r>
              <a:rPr b="1" lang="en" sz="1900">
                <a:solidFill>
                  <a:srgbClr val="B43F2F"/>
                </a:solidFill>
              </a:rPr>
              <a:t>Show Her the Money Movie and Discussion</a:t>
            </a:r>
            <a:endParaRPr b="1" sz="1900">
              <a:solidFill>
                <a:srgbClr val="B43F2F"/>
              </a:solidFill>
            </a:endParaRPr>
          </a:p>
          <a:p>
            <a:pPr indent="0" lvl="0" marL="914400" rtl="0" algn="l">
              <a:spcBef>
                <a:spcPts val="0"/>
              </a:spcBef>
              <a:spcAft>
                <a:spcPts val="0"/>
              </a:spcAft>
              <a:buNone/>
            </a:pPr>
            <a:r>
              <a:rPr b="1" lang="en" sz="1500">
                <a:solidFill>
                  <a:srgbClr val="595959"/>
                </a:solidFill>
              </a:rPr>
              <a:t>TUES, Oct 29 - Santa Fe</a:t>
            </a:r>
            <a:endParaRPr b="1" sz="1500">
              <a:solidFill>
                <a:srgbClr val="595959"/>
              </a:solidFill>
            </a:endParaRPr>
          </a:p>
          <a:p>
            <a:pPr indent="0" lvl="0" marL="914400" rtl="0" algn="l">
              <a:spcBef>
                <a:spcPts val="1000"/>
              </a:spcBef>
              <a:spcAft>
                <a:spcPts val="1000"/>
              </a:spcAft>
              <a:buNone/>
            </a:pPr>
            <a:r>
              <a:rPr b="1" lang="en" sz="1500">
                <a:solidFill>
                  <a:srgbClr val="595959"/>
                </a:solidFill>
              </a:rPr>
              <a:t>5-8PM</a:t>
            </a:r>
            <a:endParaRPr b="1" sz="1500">
              <a:solidFill>
                <a:srgbClr val="59595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nvSpPr>
        <p:spPr>
          <a:xfrm>
            <a:off x="1089900" y="297750"/>
            <a:ext cx="6964200" cy="8157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B43F2F"/>
              </a:buClr>
              <a:buSzPts val="3000"/>
              <a:buFont typeface="Arial"/>
              <a:buNone/>
            </a:pPr>
            <a:r>
              <a:rPr b="1" lang="en" sz="4000">
                <a:solidFill>
                  <a:srgbClr val="B43F2F"/>
                </a:solidFill>
              </a:rPr>
              <a:t>Deep Dives</a:t>
            </a:r>
            <a:endParaRPr b="1" sz="3000">
              <a:solidFill>
                <a:srgbClr val="B43F2F"/>
              </a:solidFill>
            </a:endParaRPr>
          </a:p>
        </p:txBody>
      </p:sp>
      <p:sp>
        <p:nvSpPr>
          <p:cNvPr id="335" name="Google Shape;335;p38"/>
          <p:cNvSpPr txBox="1"/>
          <p:nvPr/>
        </p:nvSpPr>
        <p:spPr>
          <a:xfrm>
            <a:off x="1176000" y="3678850"/>
            <a:ext cx="6792000" cy="1116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250">
                <a:solidFill>
                  <a:srgbClr val="B43F2F"/>
                </a:solidFill>
              </a:rPr>
              <a:t>Members &amp; Sponsors </a:t>
            </a:r>
            <a:endParaRPr b="1" sz="2250">
              <a:solidFill>
                <a:srgbClr val="B43F2F"/>
              </a:solidFill>
            </a:endParaRPr>
          </a:p>
          <a:p>
            <a:pPr indent="0" lvl="0" marL="0" rtl="0" algn="ctr">
              <a:spcBef>
                <a:spcPts val="0"/>
              </a:spcBef>
              <a:spcAft>
                <a:spcPts val="0"/>
              </a:spcAft>
              <a:buNone/>
            </a:pPr>
            <a:r>
              <a:rPr b="1" lang="en" sz="1900">
                <a:solidFill>
                  <a:schemeClr val="dk2"/>
                </a:solidFill>
              </a:rPr>
              <a:t>Hybrid (ABQ, Zoom) // FRI Sept 6, 10a-12p</a:t>
            </a:r>
            <a:endParaRPr b="1" sz="2250">
              <a:solidFill>
                <a:srgbClr val="B43F2F"/>
              </a:solidFill>
            </a:endParaRPr>
          </a:p>
          <a:p>
            <a:pPr indent="0" lvl="0" marL="0" marR="0" rtl="0" algn="ctr">
              <a:lnSpc>
                <a:spcPct val="100000"/>
              </a:lnSpc>
              <a:spcBef>
                <a:spcPts val="0"/>
              </a:spcBef>
              <a:spcAft>
                <a:spcPts val="0"/>
              </a:spcAft>
              <a:buNone/>
            </a:pPr>
            <a:r>
              <a:rPr b="1" lang="en" sz="1900">
                <a:solidFill>
                  <a:schemeClr val="dk2"/>
                </a:solidFill>
              </a:rPr>
              <a:t>Contact Staff, info@nmangels.com</a:t>
            </a:r>
            <a:endParaRPr b="1" sz="1900">
              <a:solidFill>
                <a:schemeClr val="dk2"/>
              </a:solidFill>
            </a:endParaRPr>
          </a:p>
        </p:txBody>
      </p:sp>
      <p:pic>
        <p:nvPicPr>
          <p:cNvPr id="336" name="Google Shape;336;p38"/>
          <p:cNvPicPr preferRelativeResize="0"/>
          <p:nvPr/>
        </p:nvPicPr>
        <p:blipFill>
          <a:blip r:embed="rId3">
            <a:alphaModFix/>
          </a:blip>
          <a:stretch>
            <a:fillRect/>
          </a:stretch>
        </p:blipFill>
        <p:spPr>
          <a:xfrm>
            <a:off x="3225023" y="1126836"/>
            <a:ext cx="2693950" cy="1453650"/>
          </a:xfrm>
          <a:prstGeom prst="rect">
            <a:avLst/>
          </a:prstGeom>
          <a:noFill/>
          <a:ln>
            <a:noFill/>
          </a:ln>
        </p:spPr>
      </p:pic>
      <p:pic>
        <p:nvPicPr>
          <p:cNvPr id="337" name="Google Shape;337;p38"/>
          <p:cNvPicPr preferRelativeResize="0"/>
          <p:nvPr/>
        </p:nvPicPr>
        <p:blipFill>
          <a:blip r:embed="rId4">
            <a:alphaModFix/>
          </a:blip>
          <a:stretch>
            <a:fillRect/>
          </a:stretch>
        </p:blipFill>
        <p:spPr>
          <a:xfrm>
            <a:off x="6183900" y="1528463"/>
            <a:ext cx="2606175" cy="650375"/>
          </a:xfrm>
          <a:prstGeom prst="rect">
            <a:avLst/>
          </a:prstGeom>
          <a:noFill/>
          <a:ln>
            <a:noFill/>
          </a:ln>
        </p:spPr>
      </p:pic>
      <p:pic>
        <p:nvPicPr>
          <p:cNvPr id="338" name="Google Shape;338;p38"/>
          <p:cNvPicPr preferRelativeResize="0"/>
          <p:nvPr/>
        </p:nvPicPr>
        <p:blipFill>
          <a:blip r:embed="rId5">
            <a:alphaModFix/>
          </a:blip>
          <a:stretch>
            <a:fillRect/>
          </a:stretch>
        </p:blipFill>
        <p:spPr>
          <a:xfrm>
            <a:off x="506074" y="1244600"/>
            <a:ext cx="2454025" cy="1087988"/>
          </a:xfrm>
          <a:prstGeom prst="rect">
            <a:avLst/>
          </a:prstGeom>
          <a:noFill/>
          <a:ln>
            <a:noFill/>
          </a:ln>
        </p:spPr>
      </p:pic>
      <p:sp>
        <p:nvSpPr>
          <p:cNvPr id="339" name="Google Shape;339;p38"/>
          <p:cNvSpPr txBox="1"/>
          <p:nvPr/>
        </p:nvSpPr>
        <p:spPr>
          <a:xfrm>
            <a:off x="525600" y="2646650"/>
            <a:ext cx="228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73737"/>
                </a:solidFill>
              </a:rPr>
              <a:t>L</a:t>
            </a:r>
            <a:r>
              <a:rPr b="1" lang="en" sz="1600">
                <a:solidFill>
                  <a:srgbClr val="373737"/>
                </a:solidFill>
              </a:rPr>
              <a:t>ithium-sulfur hybrid flow battery </a:t>
            </a:r>
            <a:endParaRPr b="1" sz="1600"/>
          </a:p>
        </p:txBody>
      </p:sp>
      <p:sp>
        <p:nvSpPr>
          <p:cNvPr id="340" name="Google Shape;340;p38"/>
          <p:cNvSpPr txBox="1"/>
          <p:nvPr/>
        </p:nvSpPr>
        <p:spPr>
          <a:xfrm>
            <a:off x="6221588" y="2647950"/>
            <a:ext cx="2530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t>W</a:t>
            </a:r>
            <a:r>
              <a:rPr b="1" lang="en" sz="1600"/>
              <a:t>ater purification &amp; desalination </a:t>
            </a:r>
            <a:endParaRPr b="1" sz="1600"/>
          </a:p>
        </p:txBody>
      </p:sp>
      <p:sp>
        <p:nvSpPr>
          <p:cNvPr id="341" name="Google Shape;341;p38"/>
          <p:cNvSpPr txBox="1"/>
          <p:nvPr/>
        </p:nvSpPr>
        <p:spPr>
          <a:xfrm>
            <a:off x="3453625" y="2647950"/>
            <a:ext cx="269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t>E</a:t>
            </a:r>
            <a:r>
              <a:rPr b="1" lang="en" sz="1600"/>
              <a:t>ye measuring device improving eye care </a:t>
            </a:r>
            <a:endParaRPr b="1"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A picture containing text&#10;&#10;Description automatically generated" id="346" name="Google Shape;346;p39"/>
          <p:cNvPicPr preferRelativeResize="0"/>
          <p:nvPr/>
        </p:nvPicPr>
        <p:blipFill rotWithShape="1">
          <a:blip r:embed="rId3">
            <a:alphaModFix/>
          </a:blip>
          <a:srcRect b="0" l="0" r="0" t="0"/>
          <a:stretch/>
        </p:blipFill>
        <p:spPr>
          <a:xfrm>
            <a:off x="-25004" y="0"/>
            <a:ext cx="9194006" cy="5143500"/>
          </a:xfrm>
          <a:prstGeom prst="rect">
            <a:avLst/>
          </a:prstGeom>
          <a:noFill/>
          <a:ln>
            <a:noFill/>
          </a:ln>
        </p:spPr>
      </p:pic>
      <p:sp>
        <p:nvSpPr>
          <p:cNvPr id="347" name="Google Shape;347;p39"/>
          <p:cNvSpPr txBox="1"/>
          <p:nvPr/>
        </p:nvSpPr>
        <p:spPr>
          <a:xfrm>
            <a:off x="3054050" y="783150"/>
            <a:ext cx="5671800" cy="8676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B43F2F"/>
              </a:buClr>
              <a:buSzPts val="3000"/>
              <a:buFont typeface="Arial"/>
              <a:buNone/>
            </a:pPr>
            <a:r>
              <a:rPr b="1" lang="en" sz="3000">
                <a:solidFill>
                  <a:srgbClr val="B43F2F"/>
                </a:solidFill>
              </a:rPr>
              <a:t>Thank you for joining us</a:t>
            </a:r>
            <a:endParaRPr sz="1100"/>
          </a:p>
        </p:txBody>
      </p:sp>
      <p:sp>
        <p:nvSpPr>
          <p:cNvPr id="348" name="Google Shape;348;p39"/>
          <p:cNvSpPr txBox="1"/>
          <p:nvPr/>
        </p:nvSpPr>
        <p:spPr>
          <a:xfrm>
            <a:off x="3054050" y="1521763"/>
            <a:ext cx="56718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333333"/>
                </a:solidFill>
                <a:highlight>
                  <a:srgbClr val="FCFCFC"/>
                </a:highlight>
                <a:latin typeface="Calibri"/>
                <a:ea typeface="Calibri"/>
                <a:cs typeface="Calibri"/>
                <a:sym typeface="Calibri"/>
              </a:rPr>
              <a:t>Help Make NM HAPPEN!</a:t>
            </a:r>
            <a:endParaRPr b="1" sz="2800">
              <a:solidFill>
                <a:srgbClr val="333333"/>
              </a:solidFill>
              <a:highlight>
                <a:srgbClr val="FCFCFC"/>
              </a:highlight>
              <a:latin typeface="Calibri"/>
              <a:ea typeface="Calibri"/>
              <a:cs typeface="Calibri"/>
              <a:sym typeface="Calibri"/>
            </a:endParaRPr>
          </a:p>
          <a:p>
            <a:pPr indent="0" lvl="0" marL="0" rtl="0" algn="l">
              <a:spcBef>
                <a:spcPts val="0"/>
              </a:spcBef>
              <a:spcAft>
                <a:spcPts val="0"/>
              </a:spcAft>
              <a:buNone/>
            </a:pPr>
            <a:r>
              <a:t/>
            </a:r>
            <a:endParaRPr sz="2400">
              <a:solidFill>
                <a:srgbClr val="333333"/>
              </a:solidFill>
              <a:highlight>
                <a:srgbClr val="FCFCFC"/>
              </a:highlight>
            </a:endParaRPr>
          </a:p>
          <a:p>
            <a:pPr indent="0" lvl="0" marL="0" rtl="0" algn="l">
              <a:spcBef>
                <a:spcPts val="0"/>
              </a:spcBef>
              <a:spcAft>
                <a:spcPts val="0"/>
              </a:spcAft>
              <a:buNone/>
            </a:pPr>
            <a:r>
              <a:rPr lang="en" sz="2400">
                <a:solidFill>
                  <a:srgbClr val="333333"/>
                </a:solidFill>
                <a:highlight>
                  <a:srgbClr val="FCFCFC"/>
                </a:highlight>
              </a:rPr>
              <a:t>			</a:t>
            </a:r>
            <a:r>
              <a:rPr lang="en" sz="2400">
                <a:highlight>
                  <a:srgbClr val="FCFCFC"/>
                </a:highlight>
                <a:uFill>
                  <a:noFill/>
                </a:uFill>
                <a:hlinkClick r:id="rId4"/>
              </a:rPr>
              <a:t>www.nmangels.com</a:t>
            </a:r>
            <a:endParaRPr sz="2400">
              <a:highlight>
                <a:srgbClr val="FCFCFC"/>
              </a:highlight>
            </a:endParaRPr>
          </a:p>
          <a:p>
            <a:pPr indent="457200" lvl="0" marL="0" rtl="0" algn="l">
              <a:spcBef>
                <a:spcPts val="0"/>
              </a:spcBef>
              <a:spcAft>
                <a:spcPts val="0"/>
              </a:spcAft>
              <a:buNone/>
            </a:pPr>
            <a:r>
              <a:rPr b="1" lang="en" sz="2400">
                <a:solidFill>
                  <a:srgbClr val="333333"/>
                </a:solidFill>
                <a:highlight>
                  <a:srgbClr val="FCFCFC"/>
                </a:highlight>
              </a:rPr>
              <a:t>		</a:t>
            </a:r>
            <a:r>
              <a:rPr lang="en" sz="2400">
                <a:solidFill>
                  <a:srgbClr val="333333"/>
                </a:solidFill>
                <a:highlight>
                  <a:srgbClr val="FCFCFC"/>
                </a:highlight>
              </a:rPr>
              <a:t>info@nmangels.com</a:t>
            </a:r>
            <a:endParaRPr sz="2400">
              <a:solidFill>
                <a:srgbClr val="333333"/>
              </a:solidFill>
              <a:highlight>
                <a:srgbClr val="FCFCFC"/>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0"/>
          <p:cNvPicPr preferRelativeResize="0"/>
          <p:nvPr/>
        </p:nvPicPr>
        <p:blipFill>
          <a:blip r:embed="rId3">
            <a:alphaModFix/>
          </a:blip>
          <a:stretch>
            <a:fillRect/>
          </a:stretch>
        </p:blipFill>
        <p:spPr>
          <a:xfrm>
            <a:off x="0" y="0"/>
            <a:ext cx="9139418" cy="5143500"/>
          </a:xfrm>
          <a:prstGeom prst="rect">
            <a:avLst/>
          </a:prstGeom>
          <a:noFill/>
          <a:ln>
            <a:noFill/>
          </a:ln>
        </p:spPr>
      </p:pic>
      <p:pic>
        <p:nvPicPr>
          <p:cNvPr id="354" name="Google Shape;354;p40"/>
          <p:cNvPicPr preferRelativeResize="0"/>
          <p:nvPr/>
        </p:nvPicPr>
        <p:blipFill>
          <a:blip r:embed="rId4">
            <a:alphaModFix/>
          </a:blip>
          <a:stretch>
            <a:fillRect/>
          </a:stretch>
        </p:blipFill>
        <p:spPr>
          <a:xfrm>
            <a:off x="3121550" y="4304850"/>
            <a:ext cx="1159675" cy="690025"/>
          </a:xfrm>
          <a:prstGeom prst="rect">
            <a:avLst/>
          </a:prstGeom>
          <a:noFill/>
          <a:ln>
            <a:noFill/>
          </a:ln>
        </p:spPr>
      </p:pic>
      <p:pic>
        <p:nvPicPr>
          <p:cNvPr id="355" name="Google Shape;355;p40"/>
          <p:cNvPicPr preferRelativeResize="0"/>
          <p:nvPr/>
        </p:nvPicPr>
        <p:blipFill>
          <a:blip r:embed="rId5">
            <a:alphaModFix/>
          </a:blip>
          <a:stretch>
            <a:fillRect/>
          </a:stretch>
        </p:blipFill>
        <p:spPr>
          <a:xfrm>
            <a:off x="3639811" y="1412725"/>
            <a:ext cx="1864375" cy="2318050"/>
          </a:xfrm>
          <a:prstGeom prst="rect">
            <a:avLst/>
          </a:prstGeom>
          <a:noFill/>
          <a:ln>
            <a:noFill/>
          </a:ln>
        </p:spPr>
      </p:pic>
      <p:sp>
        <p:nvSpPr>
          <p:cNvPr id="356" name="Google Shape;356;p40"/>
          <p:cNvSpPr txBox="1"/>
          <p:nvPr/>
        </p:nvSpPr>
        <p:spPr>
          <a:xfrm>
            <a:off x="515961" y="351800"/>
            <a:ext cx="8107500" cy="8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500">
                <a:solidFill>
                  <a:srgbClr val="8A1844"/>
                </a:solidFill>
              </a:rPr>
              <a:t>Arrowhead Center</a:t>
            </a:r>
            <a:endParaRPr b="1" sz="3500">
              <a:solidFill>
                <a:srgbClr val="8A184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1"/>
          <p:cNvPicPr preferRelativeResize="0"/>
          <p:nvPr/>
        </p:nvPicPr>
        <p:blipFill>
          <a:blip r:embed="rId3">
            <a:alphaModFix/>
          </a:blip>
          <a:stretch>
            <a:fillRect/>
          </a:stretch>
        </p:blipFill>
        <p:spPr>
          <a:xfrm>
            <a:off x="0" y="0"/>
            <a:ext cx="9139418" cy="5143500"/>
          </a:xfrm>
          <a:prstGeom prst="rect">
            <a:avLst/>
          </a:prstGeom>
          <a:noFill/>
          <a:ln>
            <a:noFill/>
          </a:ln>
        </p:spPr>
      </p:pic>
      <p:pic>
        <p:nvPicPr>
          <p:cNvPr id="362" name="Google Shape;362;p41"/>
          <p:cNvPicPr preferRelativeResize="0"/>
          <p:nvPr/>
        </p:nvPicPr>
        <p:blipFill>
          <a:blip r:embed="rId4">
            <a:alphaModFix/>
          </a:blip>
          <a:stretch>
            <a:fillRect/>
          </a:stretch>
        </p:blipFill>
        <p:spPr>
          <a:xfrm>
            <a:off x="492500" y="419875"/>
            <a:ext cx="2725374" cy="3346273"/>
          </a:xfrm>
          <a:prstGeom prst="rect">
            <a:avLst/>
          </a:prstGeom>
          <a:noFill/>
          <a:ln>
            <a:noFill/>
          </a:ln>
        </p:spPr>
      </p:pic>
      <p:sp>
        <p:nvSpPr>
          <p:cNvPr id="363" name="Google Shape;363;p41"/>
          <p:cNvSpPr txBox="1"/>
          <p:nvPr/>
        </p:nvSpPr>
        <p:spPr>
          <a:xfrm>
            <a:off x="3399062" y="1203000"/>
            <a:ext cx="5482200" cy="8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8A1844"/>
                </a:solidFill>
              </a:rPr>
              <a:t>Winner Announcement</a:t>
            </a:r>
            <a:endParaRPr b="1" sz="4000">
              <a:solidFill>
                <a:srgbClr val="8A1844"/>
              </a:solidFill>
            </a:endParaRPr>
          </a:p>
        </p:txBody>
      </p:sp>
      <p:pic>
        <p:nvPicPr>
          <p:cNvPr id="364" name="Google Shape;364;p41"/>
          <p:cNvPicPr preferRelativeResize="0"/>
          <p:nvPr/>
        </p:nvPicPr>
        <p:blipFill>
          <a:blip r:embed="rId5">
            <a:alphaModFix/>
          </a:blip>
          <a:stretch>
            <a:fillRect/>
          </a:stretch>
        </p:blipFill>
        <p:spPr>
          <a:xfrm>
            <a:off x="6238012" y="164424"/>
            <a:ext cx="2834426" cy="422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2"/>
          <p:cNvPicPr preferRelativeResize="0"/>
          <p:nvPr/>
        </p:nvPicPr>
        <p:blipFill>
          <a:blip r:embed="rId3">
            <a:alphaModFix/>
          </a:blip>
          <a:stretch>
            <a:fillRect/>
          </a:stretch>
        </p:blipFill>
        <p:spPr>
          <a:xfrm>
            <a:off x="0" y="0"/>
            <a:ext cx="9139418" cy="5143500"/>
          </a:xfrm>
          <a:prstGeom prst="rect">
            <a:avLst/>
          </a:prstGeom>
          <a:noFill/>
          <a:ln>
            <a:noFill/>
          </a:ln>
        </p:spPr>
      </p:pic>
      <p:pic>
        <p:nvPicPr>
          <p:cNvPr id="370" name="Google Shape;370;p42"/>
          <p:cNvPicPr preferRelativeResize="0"/>
          <p:nvPr/>
        </p:nvPicPr>
        <p:blipFill>
          <a:blip r:embed="rId4">
            <a:alphaModFix/>
          </a:blip>
          <a:stretch>
            <a:fillRect/>
          </a:stretch>
        </p:blipFill>
        <p:spPr>
          <a:xfrm>
            <a:off x="492500" y="419875"/>
            <a:ext cx="2725374" cy="3346273"/>
          </a:xfrm>
          <a:prstGeom prst="rect">
            <a:avLst/>
          </a:prstGeom>
          <a:noFill/>
          <a:ln>
            <a:noFill/>
          </a:ln>
        </p:spPr>
      </p:pic>
      <p:pic>
        <p:nvPicPr>
          <p:cNvPr id="371" name="Google Shape;371;p42"/>
          <p:cNvPicPr preferRelativeResize="0"/>
          <p:nvPr/>
        </p:nvPicPr>
        <p:blipFill>
          <a:blip r:embed="rId5">
            <a:alphaModFix/>
          </a:blip>
          <a:stretch>
            <a:fillRect/>
          </a:stretch>
        </p:blipFill>
        <p:spPr>
          <a:xfrm>
            <a:off x="6238012" y="164424"/>
            <a:ext cx="2834426" cy="422525"/>
          </a:xfrm>
          <a:prstGeom prst="rect">
            <a:avLst/>
          </a:prstGeom>
          <a:noFill/>
          <a:ln>
            <a:noFill/>
          </a:ln>
        </p:spPr>
      </p:pic>
      <p:pic>
        <p:nvPicPr>
          <p:cNvPr id="372" name="Google Shape;372;p42"/>
          <p:cNvPicPr preferRelativeResize="0"/>
          <p:nvPr/>
        </p:nvPicPr>
        <p:blipFill>
          <a:blip r:embed="rId6">
            <a:alphaModFix/>
          </a:blip>
          <a:stretch>
            <a:fillRect/>
          </a:stretch>
        </p:blipFill>
        <p:spPr>
          <a:xfrm>
            <a:off x="4909149" y="1549012"/>
            <a:ext cx="2454025" cy="1087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nvSpPr>
        <p:spPr>
          <a:xfrm>
            <a:off x="1056600" y="784700"/>
            <a:ext cx="7030800" cy="1401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B43F2F"/>
              </a:buClr>
              <a:buSzPts val="3000"/>
              <a:buFont typeface="Arial"/>
              <a:buNone/>
            </a:pPr>
            <a:r>
              <a:t/>
            </a:r>
            <a:endParaRPr b="1" sz="4000">
              <a:solidFill>
                <a:srgbClr val="595959"/>
              </a:solidFill>
            </a:endParaRPr>
          </a:p>
          <a:p>
            <a:pPr indent="0" lvl="0" marL="0" rtl="0" algn="ctr">
              <a:spcBef>
                <a:spcPts val="0"/>
              </a:spcBef>
              <a:spcAft>
                <a:spcPts val="0"/>
              </a:spcAft>
              <a:buNone/>
            </a:pPr>
            <a:r>
              <a:rPr b="1" lang="en" sz="3200">
                <a:solidFill>
                  <a:srgbClr val="B43F2F"/>
                </a:solidFill>
              </a:rPr>
              <a:t>Thank you to event sponsor</a:t>
            </a:r>
            <a:endParaRPr b="1" sz="3200">
              <a:solidFill>
                <a:srgbClr val="B43F2F"/>
              </a:solidFill>
            </a:endParaRPr>
          </a:p>
          <a:p>
            <a:pPr indent="0" lvl="0" marL="0" marR="0" rtl="0" algn="ctr">
              <a:lnSpc>
                <a:spcPct val="90000"/>
              </a:lnSpc>
              <a:spcBef>
                <a:spcPts val="0"/>
              </a:spcBef>
              <a:spcAft>
                <a:spcPts val="0"/>
              </a:spcAft>
              <a:buClr>
                <a:srgbClr val="B43F2F"/>
              </a:buClr>
              <a:buSzPts val="3000"/>
              <a:buFont typeface="Arial"/>
              <a:buNone/>
            </a:pPr>
            <a:r>
              <a:t/>
            </a:r>
            <a:endParaRPr b="1" sz="3000">
              <a:solidFill>
                <a:srgbClr val="B43F2F"/>
              </a:solidFill>
            </a:endParaRPr>
          </a:p>
        </p:txBody>
      </p:sp>
      <p:pic>
        <p:nvPicPr>
          <p:cNvPr id="150" name="Google Shape;150;p16"/>
          <p:cNvPicPr preferRelativeResize="0"/>
          <p:nvPr/>
        </p:nvPicPr>
        <p:blipFill>
          <a:blip r:embed="rId3">
            <a:alphaModFix/>
          </a:blip>
          <a:stretch>
            <a:fillRect/>
          </a:stretch>
        </p:blipFill>
        <p:spPr>
          <a:xfrm>
            <a:off x="-142975" y="234950"/>
            <a:ext cx="1807150" cy="1807150"/>
          </a:xfrm>
          <a:prstGeom prst="rect">
            <a:avLst/>
          </a:prstGeom>
          <a:noFill/>
          <a:ln>
            <a:noFill/>
          </a:ln>
        </p:spPr>
      </p:pic>
      <p:pic>
        <p:nvPicPr>
          <p:cNvPr id="151" name="Google Shape;151;p16"/>
          <p:cNvPicPr preferRelativeResize="0"/>
          <p:nvPr/>
        </p:nvPicPr>
        <p:blipFill>
          <a:blip r:embed="rId3">
            <a:alphaModFix/>
          </a:blip>
          <a:stretch>
            <a:fillRect/>
          </a:stretch>
        </p:blipFill>
        <p:spPr>
          <a:xfrm>
            <a:off x="7412225" y="234950"/>
            <a:ext cx="1807150" cy="1807150"/>
          </a:xfrm>
          <a:prstGeom prst="rect">
            <a:avLst/>
          </a:prstGeom>
          <a:noFill/>
          <a:ln>
            <a:noFill/>
          </a:ln>
        </p:spPr>
      </p:pic>
      <p:pic>
        <p:nvPicPr>
          <p:cNvPr id="152" name="Google Shape;152;p16"/>
          <p:cNvPicPr preferRelativeResize="0"/>
          <p:nvPr/>
        </p:nvPicPr>
        <p:blipFill>
          <a:blip r:embed="rId4">
            <a:alphaModFix/>
          </a:blip>
          <a:stretch>
            <a:fillRect/>
          </a:stretch>
        </p:blipFill>
        <p:spPr>
          <a:xfrm>
            <a:off x="2138975" y="1812600"/>
            <a:ext cx="4715377" cy="2652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7"/>
          <p:cNvPicPr preferRelativeResize="0"/>
          <p:nvPr/>
        </p:nvPicPr>
        <p:blipFill>
          <a:blip r:embed="rId3">
            <a:alphaModFix/>
          </a:blip>
          <a:stretch>
            <a:fillRect/>
          </a:stretch>
        </p:blipFill>
        <p:spPr>
          <a:xfrm>
            <a:off x="-142975" y="234950"/>
            <a:ext cx="1807150" cy="1807150"/>
          </a:xfrm>
          <a:prstGeom prst="rect">
            <a:avLst/>
          </a:prstGeom>
          <a:noFill/>
          <a:ln>
            <a:noFill/>
          </a:ln>
        </p:spPr>
      </p:pic>
      <p:pic>
        <p:nvPicPr>
          <p:cNvPr id="158" name="Google Shape;158;p17"/>
          <p:cNvPicPr preferRelativeResize="0"/>
          <p:nvPr/>
        </p:nvPicPr>
        <p:blipFill>
          <a:blip r:embed="rId3">
            <a:alphaModFix/>
          </a:blip>
          <a:stretch>
            <a:fillRect/>
          </a:stretch>
        </p:blipFill>
        <p:spPr>
          <a:xfrm>
            <a:off x="7412225" y="234950"/>
            <a:ext cx="1807150" cy="1807150"/>
          </a:xfrm>
          <a:prstGeom prst="rect">
            <a:avLst/>
          </a:prstGeom>
          <a:noFill/>
          <a:ln>
            <a:noFill/>
          </a:ln>
        </p:spPr>
      </p:pic>
      <p:pic>
        <p:nvPicPr>
          <p:cNvPr id="159" name="Google Shape;159;p17"/>
          <p:cNvPicPr preferRelativeResize="0"/>
          <p:nvPr/>
        </p:nvPicPr>
        <p:blipFill>
          <a:blip r:embed="rId4">
            <a:alphaModFix/>
          </a:blip>
          <a:stretch>
            <a:fillRect/>
          </a:stretch>
        </p:blipFill>
        <p:spPr>
          <a:xfrm>
            <a:off x="796750" y="1679300"/>
            <a:ext cx="2133525" cy="2133525"/>
          </a:xfrm>
          <a:prstGeom prst="rect">
            <a:avLst/>
          </a:prstGeom>
          <a:noFill/>
          <a:ln>
            <a:noFill/>
          </a:ln>
        </p:spPr>
      </p:pic>
      <p:pic>
        <p:nvPicPr>
          <p:cNvPr id="160" name="Google Shape;160;p17"/>
          <p:cNvPicPr preferRelativeResize="0"/>
          <p:nvPr/>
        </p:nvPicPr>
        <p:blipFill>
          <a:blip r:embed="rId5">
            <a:alphaModFix/>
          </a:blip>
          <a:stretch>
            <a:fillRect/>
          </a:stretch>
        </p:blipFill>
        <p:spPr>
          <a:xfrm>
            <a:off x="3600450" y="1119175"/>
            <a:ext cx="1943100" cy="2905125"/>
          </a:xfrm>
          <a:prstGeom prst="rect">
            <a:avLst/>
          </a:prstGeom>
          <a:noFill/>
          <a:ln>
            <a:noFill/>
          </a:ln>
        </p:spPr>
      </p:pic>
      <p:sp>
        <p:nvSpPr>
          <p:cNvPr id="161" name="Google Shape;161;p17"/>
          <p:cNvSpPr txBox="1"/>
          <p:nvPr/>
        </p:nvSpPr>
        <p:spPr>
          <a:xfrm>
            <a:off x="3367200" y="4157950"/>
            <a:ext cx="2409600" cy="39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Calibri"/>
                <a:ea typeface="Calibri"/>
                <a:cs typeface="Calibri"/>
                <a:sym typeface="Calibri"/>
              </a:rPr>
              <a:t>Ernesto Villarini-Baquero</a:t>
            </a:r>
            <a:endParaRPr b="1" sz="1300">
              <a:solidFill>
                <a:schemeClr val="dk2"/>
              </a:solidFill>
              <a:latin typeface="Calibri"/>
              <a:ea typeface="Calibri"/>
              <a:cs typeface="Calibri"/>
              <a:sym typeface="Calibri"/>
            </a:endParaRPr>
          </a:p>
        </p:txBody>
      </p:sp>
      <p:pic>
        <p:nvPicPr>
          <p:cNvPr id="162" name="Google Shape;162;p17"/>
          <p:cNvPicPr preferRelativeResize="0"/>
          <p:nvPr/>
        </p:nvPicPr>
        <p:blipFill rotWithShape="1">
          <a:blip r:embed="rId6">
            <a:alphaModFix/>
          </a:blip>
          <a:srcRect b="8788" l="-13100" r="-5890" t="19119"/>
          <a:stretch/>
        </p:blipFill>
        <p:spPr>
          <a:xfrm>
            <a:off x="5776800" y="2159050"/>
            <a:ext cx="2919225" cy="1174025"/>
          </a:xfrm>
          <a:prstGeom prst="rect">
            <a:avLst/>
          </a:prstGeom>
          <a:noFill/>
          <a:ln>
            <a:noFill/>
          </a:ln>
        </p:spPr>
      </p:pic>
      <p:sp>
        <p:nvSpPr>
          <p:cNvPr id="163" name="Google Shape;163;p17"/>
          <p:cNvSpPr txBox="1"/>
          <p:nvPr/>
        </p:nvSpPr>
        <p:spPr>
          <a:xfrm>
            <a:off x="1056600" y="-129700"/>
            <a:ext cx="7030800" cy="1401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B43F2F"/>
              </a:buClr>
              <a:buSzPts val="3000"/>
              <a:buFont typeface="Arial"/>
              <a:buNone/>
            </a:pPr>
            <a:r>
              <a:t/>
            </a:r>
            <a:endParaRPr b="1" sz="4000">
              <a:solidFill>
                <a:srgbClr val="595959"/>
              </a:solidFill>
            </a:endParaRPr>
          </a:p>
          <a:p>
            <a:pPr indent="0" lvl="0" marL="0" rtl="0" algn="ctr">
              <a:spcBef>
                <a:spcPts val="0"/>
              </a:spcBef>
              <a:spcAft>
                <a:spcPts val="0"/>
              </a:spcAft>
              <a:buNone/>
            </a:pPr>
            <a:r>
              <a:rPr b="1" lang="en" sz="3200">
                <a:solidFill>
                  <a:srgbClr val="B43F2F"/>
                </a:solidFill>
              </a:rPr>
              <a:t>And Partners</a:t>
            </a:r>
            <a:endParaRPr b="1" sz="3200">
              <a:solidFill>
                <a:srgbClr val="B43F2F"/>
              </a:solidFill>
            </a:endParaRPr>
          </a:p>
          <a:p>
            <a:pPr indent="0" lvl="0" marL="0" marR="0" rtl="0" algn="ctr">
              <a:lnSpc>
                <a:spcPct val="90000"/>
              </a:lnSpc>
              <a:spcBef>
                <a:spcPts val="0"/>
              </a:spcBef>
              <a:spcAft>
                <a:spcPts val="0"/>
              </a:spcAft>
              <a:buClr>
                <a:srgbClr val="B43F2F"/>
              </a:buClr>
              <a:buSzPts val="3000"/>
              <a:buFont typeface="Arial"/>
              <a:buNone/>
            </a:pPr>
            <a:r>
              <a:t/>
            </a:r>
            <a:endParaRPr b="1" sz="3000">
              <a:solidFill>
                <a:srgbClr val="B43F2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50" y="273850"/>
            <a:ext cx="91440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SzPts val="990"/>
              <a:buNone/>
            </a:pPr>
            <a:r>
              <a:rPr b="1" lang="en" sz="4120">
                <a:solidFill>
                  <a:srgbClr val="B43F2F"/>
                </a:solidFill>
                <a:latin typeface="Arial"/>
                <a:ea typeface="Arial"/>
                <a:cs typeface="Arial"/>
                <a:sym typeface="Arial"/>
              </a:rPr>
              <a:t>NM Angels</a:t>
            </a:r>
            <a:r>
              <a:rPr b="1" lang="en" sz="4120">
                <a:solidFill>
                  <a:srgbClr val="B43F2F"/>
                </a:solidFill>
                <a:latin typeface="Arial"/>
                <a:ea typeface="Arial"/>
                <a:cs typeface="Arial"/>
                <a:sym typeface="Arial"/>
              </a:rPr>
              <a:t> - Mission</a:t>
            </a:r>
            <a:endParaRPr b="1" sz="4120">
              <a:solidFill>
                <a:srgbClr val="B43F2F"/>
              </a:solidFill>
              <a:latin typeface="Arial"/>
              <a:ea typeface="Arial"/>
              <a:cs typeface="Arial"/>
              <a:sym typeface="Arial"/>
            </a:endParaRPr>
          </a:p>
        </p:txBody>
      </p:sp>
      <p:sp>
        <p:nvSpPr>
          <p:cNvPr id="169" name="Google Shape;169;p18"/>
          <p:cNvSpPr txBox="1"/>
          <p:nvPr/>
        </p:nvSpPr>
        <p:spPr>
          <a:xfrm>
            <a:off x="333600" y="1395400"/>
            <a:ext cx="84768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50">
                <a:solidFill>
                  <a:srgbClr val="12302E"/>
                </a:solidFill>
                <a:highlight>
                  <a:srgbClr val="FFFFFF"/>
                </a:highlight>
                <a:latin typeface="Calibri"/>
                <a:ea typeface="Calibri"/>
                <a:cs typeface="Calibri"/>
                <a:sym typeface="Calibri"/>
              </a:rPr>
              <a:t>Support NM companies, New Mexican entrepreneurs and companies that make a difference for our people</a:t>
            </a:r>
            <a:r>
              <a:rPr lang="en" sz="2650">
                <a:solidFill>
                  <a:srgbClr val="12302E"/>
                </a:solidFill>
                <a:highlight>
                  <a:srgbClr val="FFFFFF"/>
                </a:highlight>
                <a:latin typeface="Calibri"/>
                <a:ea typeface="Calibri"/>
                <a:cs typeface="Calibri"/>
                <a:sym typeface="Calibri"/>
              </a:rPr>
              <a:t> </a:t>
            </a:r>
            <a:endParaRPr sz="2650">
              <a:solidFill>
                <a:srgbClr val="12302E"/>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600">
              <a:solidFill>
                <a:srgbClr val="12302E"/>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2650">
                <a:solidFill>
                  <a:srgbClr val="12302E"/>
                </a:solidFill>
                <a:highlight>
                  <a:srgbClr val="FFFFFF"/>
                </a:highlight>
                <a:latin typeface="Calibri"/>
                <a:ea typeface="Calibri"/>
                <a:cs typeface="Calibri"/>
                <a:sym typeface="Calibri"/>
              </a:rPr>
              <a:t>Non-Profit Membership Org</a:t>
            </a:r>
            <a:endParaRPr sz="2650">
              <a:solidFill>
                <a:srgbClr val="12302E"/>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2650">
                <a:solidFill>
                  <a:srgbClr val="12302E"/>
                </a:solidFill>
                <a:highlight>
                  <a:srgbClr val="FFFFFF"/>
                </a:highlight>
                <a:latin typeface="Calibri"/>
                <a:ea typeface="Calibri"/>
                <a:cs typeface="Calibri"/>
                <a:sym typeface="Calibri"/>
              </a:rPr>
              <a:t> (501c6, a la chamber of commerce) w/ 501c3 charity arm</a:t>
            </a:r>
            <a:endParaRPr sz="2700">
              <a:latin typeface="Calibri"/>
              <a:ea typeface="Calibri"/>
              <a:cs typeface="Calibri"/>
              <a:sym typeface="Calibri"/>
            </a:endParaRPr>
          </a:p>
        </p:txBody>
      </p:sp>
      <p:pic>
        <p:nvPicPr>
          <p:cNvPr id="170" name="Google Shape;170;p18"/>
          <p:cNvPicPr preferRelativeResize="0"/>
          <p:nvPr/>
        </p:nvPicPr>
        <p:blipFill>
          <a:blip r:embed="rId3">
            <a:alphaModFix/>
          </a:blip>
          <a:stretch>
            <a:fillRect/>
          </a:stretch>
        </p:blipFill>
        <p:spPr>
          <a:xfrm>
            <a:off x="1450225" y="4219900"/>
            <a:ext cx="6243250" cy="570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628650" y="273844"/>
            <a:ext cx="7886700" cy="9942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b="1" lang="en" sz="3800">
                <a:solidFill>
                  <a:srgbClr val="B43F2F"/>
                </a:solidFill>
                <a:latin typeface="Arial"/>
                <a:ea typeface="Arial"/>
                <a:cs typeface="Arial"/>
                <a:sym typeface="Arial"/>
              </a:rPr>
              <a:t>NM Angels - Who We Are </a:t>
            </a:r>
            <a:r>
              <a:rPr lang="en">
                <a:solidFill>
                  <a:srgbClr val="B43F2F"/>
                </a:solidFill>
                <a:latin typeface="Arial"/>
                <a:ea typeface="Arial"/>
                <a:cs typeface="Arial"/>
                <a:sym typeface="Arial"/>
              </a:rPr>
              <a:t>	</a:t>
            </a:r>
            <a:endParaRPr>
              <a:solidFill>
                <a:srgbClr val="B43F2F"/>
              </a:solidFill>
              <a:latin typeface="Arial"/>
              <a:ea typeface="Arial"/>
              <a:cs typeface="Arial"/>
              <a:sym typeface="Arial"/>
            </a:endParaRPr>
          </a:p>
        </p:txBody>
      </p:sp>
      <p:pic>
        <p:nvPicPr>
          <p:cNvPr id="176" name="Google Shape;176;p19"/>
          <p:cNvPicPr preferRelativeResize="0"/>
          <p:nvPr/>
        </p:nvPicPr>
        <p:blipFill>
          <a:blip r:embed="rId3">
            <a:alphaModFix/>
          </a:blip>
          <a:stretch>
            <a:fillRect/>
          </a:stretch>
        </p:blipFill>
        <p:spPr>
          <a:xfrm>
            <a:off x="703050" y="1319325"/>
            <a:ext cx="2604925" cy="2978600"/>
          </a:xfrm>
          <a:prstGeom prst="rect">
            <a:avLst/>
          </a:prstGeom>
          <a:noFill/>
          <a:ln>
            <a:noFill/>
          </a:ln>
        </p:spPr>
      </p:pic>
      <p:pic>
        <p:nvPicPr>
          <p:cNvPr id="177" name="Google Shape;177;p19"/>
          <p:cNvPicPr preferRelativeResize="0"/>
          <p:nvPr/>
        </p:nvPicPr>
        <p:blipFill>
          <a:blip r:embed="rId4">
            <a:alphaModFix/>
          </a:blip>
          <a:stretch>
            <a:fillRect/>
          </a:stretch>
        </p:blipFill>
        <p:spPr>
          <a:xfrm>
            <a:off x="4645693" y="1319325"/>
            <a:ext cx="3286957" cy="3532550"/>
          </a:xfrm>
          <a:prstGeom prst="rect">
            <a:avLst/>
          </a:prstGeom>
          <a:noFill/>
          <a:ln>
            <a:noFill/>
          </a:ln>
        </p:spPr>
      </p:pic>
      <p:sp>
        <p:nvSpPr>
          <p:cNvPr id="178" name="Google Shape;178;p19"/>
          <p:cNvSpPr txBox="1"/>
          <p:nvPr/>
        </p:nvSpPr>
        <p:spPr>
          <a:xfrm>
            <a:off x="969913" y="891725"/>
            <a:ext cx="2071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Calibri"/>
                <a:ea typeface="Calibri"/>
                <a:cs typeface="Calibri"/>
                <a:sym typeface="Calibri"/>
              </a:rPr>
              <a:t>TEAM</a:t>
            </a:r>
            <a:endParaRPr b="1" sz="2100">
              <a:latin typeface="Calibri"/>
              <a:ea typeface="Calibri"/>
              <a:cs typeface="Calibri"/>
              <a:sym typeface="Calibri"/>
            </a:endParaRPr>
          </a:p>
        </p:txBody>
      </p:sp>
      <p:sp>
        <p:nvSpPr>
          <p:cNvPr id="179" name="Google Shape;179;p19"/>
          <p:cNvSpPr txBox="1"/>
          <p:nvPr/>
        </p:nvSpPr>
        <p:spPr>
          <a:xfrm>
            <a:off x="4789175" y="891725"/>
            <a:ext cx="3000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Calibri"/>
                <a:ea typeface="Calibri"/>
                <a:cs typeface="Calibri"/>
                <a:sym typeface="Calibri"/>
              </a:rPr>
              <a:t>BOARD</a:t>
            </a:r>
            <a:endParaRPr b="1" sz="2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628650" y="273844"/>
            <a:ext cx="7886700" cy="9942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b="1" lang="en" sz="3800">
                <a:solidFill>
                  <a:srgbClr val="B43F2F"/>
                </a:solidFill>
                <a:latin typeface="Arial"/>
                <a:ea typeface="Arial"/>
                <a:cs typeface="Arial"/>
                <a:sym typeface="Arial"/>
              </a:rPr>
              <a:t>NM Angels - Who We Are </a:t>
            </a:r>
            <a:r>
              <a:rPr lang="en">
                <a:solidFill>
                  <a:srgbClr val="B43F2F"/>
                </a:solidFill>
                <a:latin typeface="Arial"/>
                <a:ea typeface="Arial"/>
                <a:cs typeface="Arial"/>
                <a:sym typeface="Arial"/>
              </a:rPr>
              <a:t>	</a:t>
            </a:r>
            <a:endParaRPr>
              <a:solidFill>
                <a:srgbClr val="B43F2F"/>
              </a:solidFill>
              <a:latin typeface="Arial"/>
              <a:ea typeface="Arial"/>
              <a:cs typeface="Arial"/>
              <a:sym typeface="Arial"/>
            </a:endParaRPr>
          </a:p>
        </p:txBody>
      </p:sp>
      <p:graphicFrame>
        <p:nvGraphicFramePr>
          <p:cNvPr id="185" name="Google Shape;185;p20"/>
          <p:cNvGraphicFramePr/>
          <p:nvPr/>
        </p:nvGraphicFramePr>
        <p:xfrm>
          <a:off x="2724150" y="985350"/>
          <a:ext cx="3000000" cy="3000000"/>
        </p:xfrm>
        <a:graphic>
          <a:graphicData uri="http://schemas.openxmlformats.org/drawingml/2006/table">
            <a:tbl>
              <a:tblPr>
                <a:noFill/>
                <a:tableStyleId>{32D020B1-DA35-45C2-834E-15A8D5EDFC90}</a:tableStyleId>
              </a:tblPr>
              <a:tblGrid>
                <a:gridCol w="2238375"/>
                <a:gridCol w="1457325"/>
              </a:tblGrid>
              <a:tr h="209550">
                <a:tc gridSpan="2">
                  <a:txBody>
                    <a:bodyPr/>
                    <a:lstStyle/>
                    <a:p>
                      <a:pPr indent="0" lvl="0" marL="0" rtl="0" algn="ctr">
                        <a:lnSpc>
                          <a:spcPct val="115000"/>
                        </a:lnSpc>
                        <a:spcBef>
                          <a:spcPts val="0"/>
                        </a:spcBef>
                        <a:spcAft>
                          <a:spcPts val="0"/>
                        </a:spcAft>
                        <a:buNone/>
                      </a:pPr>
                      <a:r>
                        <a:rPr b="1" lang="en" sz="3000">
                          <a:solidFill>
                            <a:srgbClr val="E27238"/>
                          </a:solidFill>
                          <a:latin typeface="Calibri"/>
                          <a:ea typeface="Calibri"/>
                          <a:cs typeface="Calibri"/>
                          <a:sym typeface="Calibri"/>
                        </a:rPr>
                        <a:t>2024 Roster</a:t>
                      </a:r>
                      <a:endParaRPr b="1" sz="3000">
                        <a:solidFill>
                          <a:srgbClr val="E27238"/>
                        </a:solidFill>
                        <a:latin typeface="Calibri"/>
                        <a:ea typeface="Calibri"/>
                        <a:cs typeface="Calibri"/>
                        <a:sym typeface="Calibri"/>
                      </a:endParaRPr>
                    </a:p>
                  </a:txBody>
                  <a:tcPr marT="91425" marB="91425"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c hMerge="1"/>
              </a:tr>
              <a:tr h="190500">
                <a:tc>
                  <a:txBody>
                    <a:bodyPr/>
                    <a:lstStyle/>
                    <a:p>
                      <a:pPr indent="0" lvl="0" marL="0" rtl="0" algn="ctr">
                        <a:lnSpc>
                          <a:spcPct val="115000"/>
                        </a:lnSpc>
                        <a:spcBef>
                          <a:spcPts val="0"/>
                        </a:spcBef>
                        <a:spcAft>
                          <a:spcPts val="0"/>
                        </a:spcAft>
                        <a:buNone/>
                      </a:pPr>
                      <a:r>
                        <a:rPr b="1" lang="en" sz="2800">
                          <a:solidFill>
                            <a:srgbClr val="E27238"/>
                          </a:solidFill>
                          <a:latin typeface="Calibri"/>
                          <a:ea typeface="Calibri"/>
                          <a:cs typeface="Calibri"/>
                          <a:sym typeface="Calibri"/>
                        </a:rPr>
                        <a:t>Members</a:t>
                      </a:r>
                      <a:endParaRPr b="1" sz="2800">
                        <a:solidFill>
                          <a:srgbClr val="E27238"/>
                        </a:solidFill>
                        <a:latin typeface="Calibri"/>
                        <a:ea typeface="Calibri"/>
                        <a:cs typeface="Calibri"/>
                        <a:sym typeface="Calibri"/>
                      </a:endParaRPr>
                    </a:p>
                  </a:txBody>
                  <a:tcPr marT="91425" marB="91425" marR="28575" marL="28575">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c>
                  <a:txBody>
                    <a:bodyPr/>
                    <a:lstStyle/>
                    <a:p>
                      <a:pPr indent="0" lvl="0" marL="0" rtl="0" algn="ctr">
                        <a:lnSpc>
                          <a:spcPct val="115000"/>
                        </a:lnSpc>
                        <a:spcBef>
                          <a:spcPts val="0"/>
                        </a:spcBef>
                        <a:spcAft>
                          <a:spcPts val="0"/>
                        </a:spcAft>
                        <a:buNone/>
                      </a:pPr>
                      <a:r>
                        <a:rPr b="1" lang="en" sz="2500">
                          <a:solidFill>
                            <a:srgbClr val="E27238"/>
                          </a:solidFill>
                          <a:latin typeface="Calibri"/>
                          <a:ea typeface="Calibri"/>
                          <a:cs typeface="Calibri"/>
                          <a:sym typeface="Calibri"/>
                        </a:rPr>
                        <a:t>172</a:t>
                      </a:r>
                      <a:endParaRPr b="1" sz="2500">
                        <a:solidFill>
                          <a:srgbClr val="E27238"/>
                        </a:solidFill>
                        <a:latin typeface="Calibri"/>
                        <a:ea typeface="Calibri"/>
                        <a:cs typeface="Calibri"/>
                        <a:sym typeface="Calibri"/>
                      </a:endParaRPr>
                    </a:p>
                  </a:txBody>
                  <a:tcPr marT="91425" marB="91425"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r>
              <a:tr h="190500">
                <a:tc>
                  <a:txBody>
                    <a:bodyPr/>
                    <a:lstStyle/>
                    <a:p>
                      <a:pPr indent="0" lvl="0" marL="0" rtl="0" algn="ctr">
                        <a:lnSpc>
                          <a:spcPct val="115000"/>
                        </a:lnSpc>
                        <a:spcBef>
                          <a:spcPts val="0"/>
                        </a:spcBef>
                        <a:spcAft>
                          <a:spcPts val="0"/>
                        </a:spcAft>
                        <a:buNone/>
                      </a:pPr>
                      <a:r>
                        <a:rPr b="1" lang="en" sz="2800">
                          <a:solidFill>
                            <a:srgbClr val="E27238"/>
                          </a:solidFill>
                          <a:latin typeface="Calibri"/>
                          <a:ea typeface="Calibri"/>
                          <a:cs typeface="Calibri"/>
                          <a:sym typeface="Calibri"/>
                        </a:rPr>
                        <a:t>Sponsors</a:t>
                      </a:r>
                      <a:endParaRPr b="1" sz="2800">
                        <a:solidFill>
                          <a:srgbClr val="E27238"/>
                        </a:solidFill>
                        <a:latin typeface="Calibri"/>
                        <a:ea typeface="Calibri"/>
                        <a:cs typeface="Calibri"/>
                        <a:sym typeface="Calibri"/>
                      </a:endParaRPr>
                    </a:p>
                  </a:txBody>
                  <a:tcPr marT="91425" marB="91425" marR="28575" marL="28575">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c>
                  <a:txBody>
                    <a:bodyPr/>
                    <a:lstStyle/>
                    <a:p>
                      <a:pPr indent="0" lvl="0" marL="0" rtl="0" algn="ctr">
                        <a:lnSpc>
                          <a:spcPct val="115000"/>
                        </a:lnSpc>
                        <a:spcBef>
                          <a:spcPts val="0"/>
                        </a:spcBef>
                        <a:spcAft>
                          <a:spcPts val="0"/>
                        </a:spcAft>
                        <a:buNone/>
                      </a:pPr>
                      <a:r>
                        <a:rPr b="1" lang="en" sz="2500">
                          <a:solidFill>
                            <a:srgbClr val="E27238"/>
                          </a:solidFill>
                          <a:latin typeface="Calibri"/>
                          <a:ea typeface="Calibri"/>
                          <a:cs typeface="Calibri"/>
                          <a:sym typeface="Calibri"/>
                        </a:rPr>
                        <a:t>56</a:t>
                      </a:r>
                      <a:endParaRPr b="1" sz="2500">
                        <a:solidFill>
                          <a:srgbClr val="E27238"/>
                        </a:solidFill>
                        <a:latin typeface="Calibri"/>
                        <a:ea typeface="Calibri"/>
                        <a:cs typeface="Calibri"/>
                        <a:sym typeface="Calibri"/>
                      </a:endParaRPr>
                    </a:p>
                  </a:txBody>
                  <a:tcPr marT="91425" marB="91425"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r>
              <a:tr h="190500">
                <a:tc>
                  <a:txBody>
                    <a:bodyPr/>
                    <a:lstStyle/>
                    <a:p>
                      <a:pPr indent="0" lvl="0" marL="0" rtl="0" algn="ctr">
                        <a:lnSpc>
                          <a:spcPct val="115000"/>
                        </a:lnSpc>
                        <a:spcBef>
                          <a:spcPts val="0"/>
                        </a:spcBef>
                        <a:spcAft>
                          <a:spcPts val="0"/>
                        </a:spcAft>
                        <a:buNone/>
                      </a:pPr>
                      <a:r>
                        <a:rPr b="1" lang="en" sz="2800">
                          <a:solidFill>
                            <a:srgbClr val="E27238"/>
                          </a:solidFill>
                          <a:latin typeface="Calibri"/>
                          <a:ea typeface="Calibri"/>
                          <a:cs typeface="Calibri"/>
                          <a:sym typeface="Calibri"/>
                        </a:rPr>
                        <a:t>Partners</a:t>
                      </a:r>
                      <a:endParaRPr b="1" sz="2800">
                        <a:solidFill>
                          <a:srgbClr val="E27238"/>
                        </a:solidFill>
                        <a:latin typeface="Calibri"/>
                        <a:ea typeface="Calibri"/>
                        <a:cs typeface="Calibri"/>
                        <a:sym typeface="Calibri"/>
                      </a:endParaRPr>
                    </a:p>
                  </a:txBody>
                  <a:tcPr marT="91425" marB="91425" marR="28575" marL="28575">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c>
                  <a:txBody>
                    <a:bodyPr/>
                    <a:lstStyle/>
                    <a:p>
                      <a:pPr indent="0" lvl="0" marL="0" rtl="0" algn="ctr">
                        <a:lnSpc>
                          <a:spcPct val="115000"/>
                        </a:lnSpc>
                        <a:spcBef>
                          <a:spcPts val="0"/>
                        </a:spcBef>
                        <a:spcAft>
                          <a:spcPts val="0"/>
                        </a:spcAft>
                        <a:buNone/>
                      </a:pPr>
                      <a:r>
                        <a:rPr b="1" lang="en" sz="2500">
                          <a:solidFill>
                            <a:srgbClr val="E27238"/>
                          </a:solidFill>
                          <a:latin typeface="Calibri"/>
                          <a:ea typeface="Calibri"/>
                          <a:cs typeface="Calibri"/>
                          <a:sym typeface="Calibri"/>
                        </a:rPr>
                        <a:t>5</a:t>
                      </a:r>
                      <a:endParaRPr b="1" sz="2500">
                        <a:solidFill>
                          <a:srgbClr val="E27238"/>
                        </a:solidFill>
                        <a:latin typeface="Calibri"/>
                        <a:ea typeface="Calibri"/>
                        <a:cs typeface="Calibri"/>
                        <a:sym typeface="Calibri"/>
                      </a:endParaRPr>
                    </a:p>
                  </a:txBody>
                  <a:tcPr marT="91425" marB="91425"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r>
              <a:tr h="190500">
                <a:tc>
                  <a:txBody>
                    <a:bodyPr/>
                    <a:lstStyle/>
                    <a:p>
                      <a:pPr indent="0" lvl="0" marL="0" rtl="0" algn="ctr">
                        <a:lnSpc>
                          <a:spcPct val="115000"/>
                        </a:lnSpc>
                        <a:spcBef>
                          <a:spcPts val="0"/>
                        </a:spcBef>
                        <a:spcAft>
                          <a:spcPts val="0"/>
                        </a:spcAft>
                        <a:buNone/>
                      </a:pPr>
                      <a:r>
                        <a:rPr b="1" lang="en" sz="2800">
                          <a:solidFill>
                            <a:srgbClr val="E27238"/>
                          </a:solidFill>
                          <a:latin typeface="Calibri"/>
                          <a:ea typeface="Calibri"/>
                          <a:cs typeface="Calibri"/>
                          <a:sym typeface="Calibri"/>
                        </a:rPr>
                        <a:t>Total</a:t>
                      </a:r>
                      <a:endParaRPr b="1" sz="2800">
                        <a:solidFill>
                          <a:srgbClr val="E27238"/>
                        </a:solidFill>
                        <a:latin typeface="Calibri"/>
                        <a:ea typeface="Calibri"/>
                        <a:cs typeface="Calibri"/>
                        <a:sym typeface="Calibri"/>
                      </a:endParaRPr>
                    </a:p>
                  </a:txBody>
                  <a:tcPr marT="91425" marB="91425" marR="28575" marL="28575">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c>
                  <a:txBody>
                    <a:bodyPr/>
                    <a:lstStyle/>
                    <a:p>
                      <a:pPr indent="0" lvl="0" marL="0" rtl="0" algn="ctr">
                        <a:lnSpc>
                          <a:spcPct val="115000"/>
                        </a:lnSpc>
                        <a:spcBef>
                          <a:spcPts val="0"/>
                        </a:spcBef>
                        <a:spcAft>
                          <a:spcPts val="0"/>
                        </a:spcAft>
                        <a:buNone/>
                      </a:pPr>
                      <a:r>
                        <a:rPr b="1" lang="en" sz="2500">
                          <a:solidFill>
                            <a:srgbClr val="E27238"/>
                          </a:solidFill>
                          <a:latin typeface="Calibri"/>
                          <a:ea typeface="Calibri"/>
                          <a:cs typeface="Calibri"/>
                          <a:sym typeface="Calibri"/>
                        </a:rPr>
                        <a:t>233</a:t>
                      </a:r>
                      <a:endParaRPr b="1" sz="2500">
                        <a:solidFill>
                          <a:srgbClr val="E27238"/>
                        </a:solidFill>
                        <a:latin typeface="Calibri"/>
                        <a:ea typeface="Calibri"/>
                        <a:cs typeface="Calibri"/>
                        <a:sym typeface="Calibri"/>
                      </a:endParaRPr>
                    </a:p>
                  </a:txBody>
                  <a:tcPr marT="91425" marB="91425"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solidFill>
                      <a:srgbClr val="FCFCF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1784113" y="27550"/>
            <a:ext cx="56790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solidFill>
                  <a:srgbClr val="B43F2F"/>
                </a:solidFill>
                <a:latin typeface="Arial"/>
                <a:ea typeface="Arial"/>
                <a:cs typeface="Arial"/>
                <a:sym typeface="Arial"/>
              </a:rPr>
              <a:t>NM</a:t>
            </a:r>
            <a:r>
              <a:rPr b="1" lang="en">
                <a:solidFill>
                  <a:srgbClr val="B43F2F"/>
                </a:solidFill>
                <a:latin typeface="Arial"/>
                <a:ea typeface="Arial"/>
                <a:cs typeface="Arial"/>
                <a:sym typeface="Arial"/>
              </a:rPr>
              <a:t> Angels:  In the News</a:t>
            </a:r>
            <a:endParaRPr b="1">
              <a:solidFill>
                <a:srgbClr val="B43F2F"/>
              </a:solidFill>
              <a:latin typeface="Arial"/>
              <a:ea typeface="Arial"/>
              <a:cs typeface="Arial"/>
              <a:sym typeface="Arial"/>
            </a:endParaRPr>
          </a:p>
        </p:txBody>
      </p:sp>
      <p:pic>
        <p:nvPicPr>
          <p:cNvPr id="191" name="Google Shape;191;p21"/>
          <p:cNvPicPr preferRelativeResize="0"/>
          <p:nvPr/>
        </p:nvPicPr>
        <p:blipFill rotWithShape="1">
          <a:blip r:embed="rId3">
            <a:alphaModFix/>
          </a:blip>
          <a:srcRect b="23477" l="0" r="0" t="26537"/>
          <a:stretch/>
        </p:blipFill>
        <p:spPr>
          <a:xfrm>
            <a:off x="4466887" y="2151851"/>
            <a:ext cx="1227875" cy="613725"/>
          </a:xfrm>
          <a:prstGeom prst="rect">
            <a:avLst/>
          </a:prstGeom>
          <a:noFill/>
          <a:ln>
            <a:noFill/>
          </a:ln>
        </p:spPr>
      </p:pic>
      <p:sp>
        <p:nvSpPr>
          <p:cNvPr id="192" name="Google Shape;192;p21"/>
          <p:cNvSpPr txBox="1"/>
          <p:nvPr/>
        </p:nvSpPr>
        <p:spPr>
          <a:xfrm>
            <a:off x="5772250" y="1972100"/>
            <a:ext cx="3371700" cy="4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Albuquerque-based Nob Hill Therapeutics Raises $3M for Patented Pulmonary Technology</a:t>
            </a:r>
            <a:endParaRPr b="1" sz="1300">
              <a:solidFill>
                <a:schemeClr val="dk2"/>
              </a:solidFill>
              <a:latin typeface="Calibri"/>
              <a:ea typeface="Calibri"/>
              <a:cs typeface="Calibri"/>
              <a:sym typeface="Calibri"/>
            </a:endParaRPr>
          </a:p>
        </p:txBody>
      </p:sp>
      <p:pic>
        <p:nvPicPr>
          <p:cNvPr id="193" name="Google Shape;193;p21"/>
          <p:cNvPicPr preferRelativeResize="0"/>
          <p:nvPr/>
        </p:nvPicPr>
        <p:blipFill>
          <a:blip r:embed="rId4">
            <a:alphaModFix/>
          </a:blip>
          <a:stretch>
            <a:fillRect/>
          </a:stretch>
        </p:blipFill>
        <p:spPr>
          <a:xfrm>
            <a:off x="132750" y="877750"/>
            <a:ext cx="3998749" cy="2689525"/>
          </a:xfrm>
          <a:prstGeom prst="rect">
            <a:avLst/>
          </a:prstGeom>
          <a:noFill/>
          <a:ln>
            <a:noFill/>
          </a:ln>
        </p:spPr>
      </p:pic>
      <p:pic>
        <p:nvPicPr>
          <p:cNvPr id="194" name="Google Shape;194;p21"/>
          <p:cNvPicPr preferRelativeResize="0"/>
          <p:nvPr/>
        </p:nvPicPr>
        <p:blipFill>
          <a:blip r:embed="rId5">
            <a:alphaModFix/>
          </a:blip>
          <a:stretch>
            <a:fillRect/>
          </a:stretch>
        </p:blipFill>
        <p:spPr>
          <a:xfrm>
            <a:off x="5081655" y="1021745"/>
            <a:ext cx="2527500" cy="886610"/>
          </a:xfrm>
          <a:prstGeom prst="rect">
            <a:avLst/>
          </a:prstGeom>
          <a:noFill/>
          <a:ln>
            <a:noFill/>
          </a:ln>
        </p:spPr>
      </p:pic>
      <p:pic>
        <p:nvPicPr>
          <p:cNvPr id="195" name="Google Shape;195;p21"/>
          <p:cNvPicPr preferRelativeResize="0"/>
          <p:nvPr/>
        </p:nvPicPr>
        <p:blipFill>
          <a:blip r:embed="rId6">
            <a:alphaModFix/>
          </a:blip>
          <a:stretch>
            <a:fillRect/>
          </a:stretch>
        </p:blipFill>
        <p:spPr>
          <a:xfrm>
            <a:off x="2333200" y="3072028"/>
            <a:ext cx="4118875" cy="1937597"/>
          </a:xfrm>
          <a:prstGeom prst="rect">
            <a:avLst/>
          </a:prstGeom>
          <a:noFill/>
          <a:ln>
            <a:noFill/>
          </a:ln>
        </p:spPr>
      </p:pic>
      <p:pic>
        <p:nvPicPr>
          <p:cNvPr id="196" name="Google Shape;196;p21"/>
          <p:cNvPicPr preferRelativeResize="0"/>
          <p:nvPr/>
        </p:nvPicPr>
        <p:blipFill>
          <a:blip r:embed="rId7">
            <a:alphaModFix/>
          </a:blip>
          <a:stretch>
            <a:fillRect/>
          </a:stretch>
        </p:blipFill>
        <p:spPr>
          <a:xfrm>
            <a:off x="6452077" y="3342575"/>
            <a:ext cx="1669459" cy="166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nvSpPr>
        <p:spPr>
          <a:xfrm>
            <a:off x="50" y="359200"/>
            <a:ext cx="9144000" cy="6477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B43F2F"/>
              </a:buClr>
              <a:buSzPts val="3000"/>
              <a:buFont typeface="Arial"/>
              <a:buNone/>
            </a:pPr>
            <a:r>
              <a:rPr b="1" lang="en" sz="3400">
                <a:solidFill>
                  <a:srgbClr val="B43F2F"/>
                </a:solidFill>
              </a:rPr>
              <a:t>NM </a:t>
            </a:r>
            <a:r>
              <a:rPr b="1" lang="en" sz="3400">
                <a:solidFill>
                  <a:srgbClr val="B43F2F"/>
                </a:solidFill>
              </a:rPr>
              <a:t>Angels 2024 YTD - Action</a:t>
            </a:r>
            <a:endParaRPr b="1" sz="3400"/>
          </a:p>
        </p:txBody>
      </p:sp>
      <p:pic>
        <p:nvPicPr>
          <p:cNvPr descr="UbiQD Announces $7M in Series A Funding to Scale Deployment of Quantum Dot  Technology in Agriculture and Energy" id="202" name="Google Shape;202;p22"/>
          <p:cNvPicPr preferRelativeResize="0"/>
          <p:nvPr/>
        </p:nvPicPr>
        <p:blipFill rotWithShape="1">
          <a:blip r:embed="rId3">
            <a:alphaModFix/>
          </a:blip>
          <a:srcRect b="13703" l="0" r="0" t="13095"/>
          <a:stretch/>
        </p:blipFill>
        <p:spPr>
          <a:xfrm>
            <a:off x="6678086" y="2603984"/>
            <a:ext cx="1904804" cy="715550"/>
          </a:xfrm>
          <a:prstGeom prst="rect">
            <a:avLst/>
          </a:prstGeom>
          <a:noFill/>
          <a:ln>
            <a:noFill/>
          </a:ln>
        </p:spPr>
      </p:pic>
      <p:pic>
        <p:nvPicPr>
          <p:cNvPr id="203" name="Google Shape;203;p22"/>
          <p:cNvPicPr preferRelativeResize="0"/>
          <p:nvPr/>
        </p:nvPicPr>
        <p:blipFill>
          <a:blip r:embed="rId4">
            <a:alphaModFix/>
          </a:blip>
          <a:stretch>
            <a:fillRect/>
          </a:stretch>
        </p:blipFill>
        <p:spPr>
          <a:xfrm>
            <a:off x="4390553" y="3661084"/>
            <a:ext cx="2075308" cy="582773"/>
          </a:xfrm>
          <a:prstGeom prst="rect">
            <a:avLst/>
          </a:prstGeom>
          <a:noFill/>
          <a:ln>
            <a:noFill/>
          </a:ln>
        </p:spPr>
      </p:pic>
      <p:pic>
        <p:nvPicPr>
          <p:cNvPr id="204" name="Google Shape;204;p22"/>
          <p:cNvPicPr preferRelativeResize="0"/>
          <p:nvPr/>
        </p:nvPicPr>
        <p:blipFill>
          <a:blip r:embed="rId5">
            <a:alphaModFix/>
          </a:blip>
          <a:stretch>
            <a:fillRect/>
          </a:stretch>
        </p:blipFill>
        <p:spPr>
          <a:xfrm>
            <a:off x="7006113" y="1259650"/>
            <a:ext cx="1248729" cy="1226278"/>
          </a:xfrm>
          <a:prstGeom prst="rect">
            <a:avLst/>
          </a:prstGeom>
          <a:noFill/>
          <a:ln>
            <a:noFill/>
          </a:ln>
        </p:spPr>
      </p:pic>
      <p:pic>
        <p:nvPicPr>
          <p:cNvPr id="205" name="Google Shape;205;p22"/>
          <p:cNvPicPr preferRelativeResize="0"/>
          <p:nvPr/>
        </p:nvPicPr>
        <p:blipFill>
          <a:blip r:embed="rId6">
            <a:alphaModFix/>
          </a:blip>
          <a:stretch>
            <a:fillRect/>
          </a:stretch>
        </p:blipFill>
        <p:spPr>
          <a:xfrm>
            <a:off x="6653828" y="3558602"/>
            <a:ext cx="1953298" cy="787773"/>
          </a:xfrm>
          <a:prstGeom prst="rect">
            <a:avLst/>
          </a:prstGeom>
          <a:noFill/>
          <a:ln>
            <a:noFill/>
          </a:ln>
        </p:spPr>
      </p:pic>
      <p:sp>
        <p:nvSpPr>
          <p:cNvPr id="206" name="Google Shape;206;p22"/>
          <p:cNvSpPr txBox="1"/>
          <p:nvPr/>
        </p:nvSpPr>
        <p:spPr>
          <a:xfrm>
            <a:off x="494050" y="921575"/>
            <a:ext cx="4113300" cy="4040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900">
                <a:solidFill>
                  <a:srgbClr val="B43F2F"/>
                </a:solidFill>
              </a:rPr>
              <a:t>$1.5MM</a:t>
            </a:r>
            <a:r>
              <a:rPr b="1" lang="en" sz="2300">
                <a:solidFill>
                  <a:srgbClr val="595959"/>
                </a:solidFill>
              </a:rPr>
              <a:t> </a:t>
            </a:r>
            <a:r>
              <a:rPr lang="en" sz="2000">
                <a:solidFill>
                  <a:srgbClr val="595959"/>
                </a:solidFill>
              </a:rPr>
              <a:t>Invested in 13 companies</a:t>
            </a:r>
            <a:r>
              <a:rPr lang="en" sz="2000">
                <a:solidFill>
                  <a:srgbClr val="595959"/>
                </a:solidFill>
              </a:rPr>
              <a:t> </a:t>
            </a:r>
            <a:r>
              <a:rPr lang="en" sz="2000">
                <a:solidFill>
                  <a:srgbClr val="595959"/>
                </a:solidFill>
              </a:rPr>
              <a:t>by NM Angels, </a:t>
            </a:r>
            <a:r>
              <a:rPr lang="en" sz="2000">
                <a:solidFill>
                  <a:srgbClr val="595959"/>
                </a:solidFill>
              </a:rPr>
              <a:t>        </a:t>
            </a:r>
            <a:r>
              <a:rPr lang="en" sz="2000">
                <a:solidFill>
                  <a:srgbClr val="595959"/>
                </a:solidFill>
              </a:rPr>
              <a:t>Members via NM</a:t>
            </a:r>
            <a:r>
              <a:rPr lang="en" sz="2000">
                <a:solidFill>
                  <a:srgbClr val="595959"/>
                </a:solidFill>
              </a:rPr>
              <a:t> </a:t>
            </a:r>
            <a:r>
              <a:rPr lang="en" sz="2000">
                <a:solidFill>
                  <a:srgbClr val="595959"/>
                </a:solidFill>
              </a:rPr>
              <a:t>Vintage Fund, Members directly</a:t>
            </a:r>
            <a:endParaRPr sz="2000">
              <a:solidFill>
                <a:srgbClr val="595959"/>
              </a:solidFill>
            </a:endParaRPr>
          </a:p>
          <a:p>
            <a:pPr indent="0" lvl="0" marL="0" rtl="0" algn="l">
              <a:spcBef>
                <a:spcPts val="0"/>
              </a:spcBef>
              <a:spcAft>
                <a:spcPts val="0"/>
              </a:spcAft>
              <a:buNone/>
            </a:pPr>
            <a:r>
              <a:t/>
            </a:r>
            <a:endParaRPr b="1" sz="1200">
              <a:solidFill>
                <a:srgbClr val="B43F2F"/>
              </a:solidFill>
            </a:endParaRPr>
          </a:p>
          <a:p>
            <a:pPr indent="0" lvl="0" marL="0" rtl="0" algn="l">
              <a:spcBef>
                <a:spcPts val="0"/>
              </a:spcBef>
              <a:spcAft>
                <a:spcPts val="0"/>
              </a:spcAft>
              <a:buNone/>
            </a:pPr>
            <a:r>
              <a:rPr b="1" lang="en" sz="2900">
                <a:solidFill>
                  <a:srgbClr val="B43F2F"/>
                </a:solidFill>
              </a:rPr>
              <a:t>$1MM</a:t>
            </a:r>
            <a:r>
              <a:rPr b="1" lang="en" sz="3200">
                <a:solidFill>
                  <a:srgbClr val="B43F2F"/>
                </a:solidFill>
              </a:rPr>
              <a:t> </a:t>
            </a:r>
            <a:r>
              <a:rPr lang="en" sz="2000">
                <a:solidFill>
                  <a:srgbClr val="595959"/>
                </a:solidFill>
              </a:rPr>
              <a:t>M</a:t>
            </a:r>
            <a:r>
              <a:rPr lang="en" sz="2000">
                <a:solidFill>
                  <a:srgbClr val="595959"/>
                </a:solidFill>
              </a:rPr>
              <a:t>ore Leveraged - syndication, connections</a:t>
            </a:r>
            <a:endParaRPr sz="2000">
              <a:solidFill>
                <a:srgbClr val="595959"/>
              </a:solidFill>
            </a:endParaRPr>
          </a:p>
          <a:p>
            <a:pPr indent="0" lvl="0" marL="0" rtl="0" algn="l">
              <a:spcBef>
                <a:spcPts val="0"/>
              </a:spcBef>
              <a:spcAft>
                <a:spcPts val="0"/>
              </a:spcAft>
              <a:buNone/>
            </a:pPr>
            <a:r>
              <a:t/>
            </a:r>
            <a:endParaRPr b="1" sz="1200">
              <a:solidFill>
                <a:srgbClr val="B43F2F"/>
              </a:solidFill>
              <a:highlight>
                <a:srgbClr val="FFFFFF"/>
              </a:highlight>
            </a:endParaRPr>
          </a:p>
          <a:p>
            <a:pPr indent="0" lvl="0" marL="0" rtl="0" algn="l">
              <a:spcBef>
                <a:spcPts val="0"/>
              </a:spcBef>
              <a:spcAft>
                <a:spcPts val="0"/>
              </a:spcAft>
              <a:buNone/>
            </a:pPr>
            <a:r>
              <a:rPr b="1" lang="en" sz="2900">
                <a:solidFill>
                  <a:srgbClr val="B43F2F"/>
                </a:solidFill>
                <a:highlight>
                  <a:srgbClr val="FFFFFF"/>
                </a:highlight>
              </a:rPr>
              <a:t>67</a:t>
            </a:r>
            <a:r>
              <a:rPr b="1" lang="en" sz="2900">
                <a:solidFill>
                  <a:srgbClr val="B43F2F"/>
                </a:solidFill>
                <a:highlight>
                  <a:srgbClr val="FFFFFF"/>
                </a:highlight>
              </a:rPr>
              <a:t>+</a:t>
            </a:r>
            <a:r>
              <a:rPr lang="en" sz="2300">
                <a:solidFill>
                  <a:srgbClr val="333333"/>
                </a:solidFill>
              </a:rPr>
              <a:t> </a:t>
            </a:r>
            <a:r>
              <a:rPr lang="en" sz="2000">
                <a:solidFill>
                  <a:srgbClr val="333333"/>
                </a:solidFill>
              </a:rPr>
              <a:t>Companies </a:t>
            </a:r>
            <a:r>
              <a:rPr lang="en" sz="2000">
                <a:solidFill>
                  <a:srgbClr val="595959"/>
                </a:solidFill>
              </a:rPr>
              <a:t>Assessed, Mentored</a:t>
            </a:r>
            <a:endParaRPr sz="2000">
              <a:solidFill>
                <a:srgbClr val="595959"/>
              </a:solidFill>
            </a:endParaRPr>
          </a:p>
          <a:p>
            <a:pPr indent="0" lvl="0" marL="0" rtl="0" algn="l">
              <a:spcBef>
                <a:spcPts val="0"/>
              </a:spcBef>
              <a:spcAft>
                <a:spcPts val="0"/>
              </a:spcAft>
              <a:buNone/>
            </a:pPr>
            <a:r>
              <a:t/>
            </a:r>
            <a:endParaRPr sz="1200">
              <a:solidFill>
                <a:srgbClr val="B43F2F"/>
              </a:solidFill>
            </a:endParaRPr>
          </a:p>
          <a:p>
            <a:pPr indent="0" lvl="0" marL="0" marR="0" rtl="0" algn="l">
              <a:spcBef>
                <a:spcPts val="0"/>
              </a:spcBef>
              <a:spcAft>
                <a:spcPts val="0"/>
              </a:spcAft>
              <a:buNone/>
            </a:pPr>
            <a:r>
              <a:rPr b="1" lang="en" sz="2900">
                <a:solidFill>
                  <a:srgbClr val="B43F2F"/>
                </a:solidFill>
              </a:rPr>
              <a:t>24</a:t>
            </a:r>
            <a:r>
              <a:rPr b="1" lang="en" sz="3200">
                <a:solidFill>
                  <a:srgbClr val="B43F2F"/>
                </a:solidFill>
              </a:rPr>
              <a:t> </a:t>
            </a:r>
            <a:r>
              <a:rPr lang="en" sz="2000">
                <a:solidFill>
                  <a:srgbClr val="595959"/>
                </a:solidFill>
              </a:rPr>
              <a:t>New Angels Trained</a:t>
            </a:r>
            <a:endParaRPr sz="2000">
              <a:solidFill>
                <a:srgbClr val="595959"/>
              </a:solidFill>
            </a:endParaRPr>
          </a:p>
        </p:txBody>
      </p:sp>
      <p:pic>
        <p:nvPicPr>
          <p:cNvPr id="207" name="Google Shape;207;p22"/>
          <p:cNvPicPr preferRelativeResize="0"/>
          <p:nvPr/>
        </p:nvPicPr>
        <p:blipFill>
          <a:blip r:embed="rId7">
            <a:alphaModFix/>
          </a:blip>
          <a:stretch>
            <a:fillRect/>
          </a:stretch>
        </p:blipFill>
        <p:spPr>
          <a:xfrm>
            <a:off x="4378751" y="2643512"/>
            <a:ext cx="2098904" cy="636484"/>
          </a:xfrm>
          <a:prstGeom prst="rect">
            <a:avLst/>
          </a:prstGeom>
          <a:noFill/>
          <a:ln>
            <a:noFill/>
          </a:ln>
        </p:spPr>
      </p:pic>
      <p:pic>
        <p:nvPicPr>
          <p:cNvPr id="208" name="Google Shape;208;p22"/>
          <p:cNvPicPr preferRelativeResize="0"/>
          <p:nvPr/>
        </p:nvPicPr>
        <p:blipFill>
          <a:blip r:embed="rId8">
            <a:alphaModFix/>
          </a:blip>
          <a:stretch>
            <a:fillRect/>
          </a:stretch>
        </p:blipFill>
        <p:spPr>
          <a:xfrm>
            <a:off x="4390551" y="1387801"/>
            <a:ext cx="2075317" cy="354268"/>
          </a:xfrm>
          <a:prstGeom prst="rect">
            <a:avLst/>
          </a:prstGeom>
          <a:noFill/>
          <a:ln>
            <a:noFill/>
          </a:ln>
        </p:spPr>
      </p:pic>
      <p:pic>
        <p:nvPicPr>
          <p:cNvPr id="209" name="Google Shape;209;p22"/>
          <p:cNvPicPr preferRelativeResize="0"/>
          <p:nvPr/>
        </p:nvPicPr>
        <p:blipFill>
          <a:blip r:embed="rId9">
            <a:alphaModFix/>
          </a:blip>
          <a:stretch>
            <a:fillRect/>
          </a:stretch>
        </p:blipFill>
        <p:spPr>
          <a:xfrm>
            <a:off x="4378752" y="2065261"/>
            <a:ext cx="2098903" cy="3542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